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9"/>
  </p:notesMasterIdLst>
  <p:sldIdLst>
    <p:sldId id="256" r:id="rId3"/>
    <p:sldId id="270" r:id="rId4"/>
    <p:sldId id="271" r:id="rId5"/>
    <p:sldId id="272" r:id="rId6"/>
    <p:sldId id="277" r:id="rId7"/>
    <p:sldId id="276" r:id="rId8"/>
  </p:sldIdLst>
  <p:sldSz cx="18288000" cy="10287000"/>
  <p:notesSz cx="6858000" cy="9144000"/>
  <p:embeddedFontLst>
    <p:embeddedFont>
      <p:font typeface="Franklin Gothic Book" panose="020B0503020102020204" pitchFamily="34" charset="0"/>
      <p:regular r:id="rId10"/>
      <p:italic r:id="rId11"/>
    </p:embeddedFont>
    <p:embeddedFont>
      <p:font typeface="Public Sans"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jpeg>
</file>

<file path=ppt/media/image10.jpeg>
</file>

<file path=ppt/media/image11.png>
</file>

<file path=ppt/media/image12.png>
</file>

<file path=ppt/media/image13.jpeg>
</file>

<file path=ppt/media/image14.png>
</file>

<file path=ppt/media/image2.png>
</file>

<file path=ppt/media/image3.png>
</file>

<file path=ppt/media/image4.sv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23F2F-E4F8-4D1A-8596-DBBF54078F9D}" type="datetimeFigureOut">
              <a:rPr lang="en-IN" smtClean="0"/>
              <a:t>17-11-2024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7A4114-E4DB-4C33-A3BF-46DFF853FD74}" type="slidenum">
              <a:rPr lang="en-IN" smtClean="0"/>
              <a:t>‹#›</a:t>
            </a:fld>
            <a:endParaRPr lang="en-IN"/>
          </a:p>
        </p:txBody>
      </p:sp>
    </p:spTree>
    <p:extLst>
      <p:ext uri="{BB962C8B-B14F-4D97-AF65-F5344CB8AC3E}">
        <p14:creationId xmlns:p14="http://schemas.microsoft.com/office/powerpoint/2010/main" val="4175511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72693" y="2682681"/>
            <a:ext cx="12541844" cy="3147339"/>
          </a:xfrm>
        </p:spPr>
        <p:txBody>
          <a:bodyPr anchor="b">
            <a:noAutofit/>
          </a:bodyPr>
          <a:lstStyle>
            <a:lvl1pPr algn="ctr">
              <a:defRPr sz="108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4019860" y="5934419"/>
            <a:ext cx="10247510" cy="1629356"/>
          </a:xfrm>
        </p:spPr>
        <p:txBody>
          <a:bodyPr>
            <a:normAutofit/>
          </a:bodyPr>
          <a:lstStyle>
            <a:lvl1pPr marL="0" indent="0" algn="ctr">
              <a:lnSpc>
                <a:spcPct val="112000"/>
              </a:lnSpc>
              <a:spcBef>
                <a:spcPts val="0"/>
              </a:spcBef>
              <a:spcAft>
                <a:spcPts val="0"/>
              </a:spcAft>
              <a:buNone/>
              <a:defRPr sz="345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sp>
        <p:nvSpPr>
          <p:cNvPr id="4" name="Date Placeholder 3"/>
          <p:cNvSpPr>
            <a:spLocks noGrp="1"/>
          </p:cNvSpPr>
          <p:nvPr>
            <p:ph type="dt" sz="half" idx="10"/>
          </p:nvPr>
        </p:nvSpPr>
        <p:spPr>
          <a:xfrm>
            <a:off x="1129287" y="9680079"/>
            <a:ext cx="2411916" cy="606921"/>
          </a:xfrm>
        </p:spPr>
        <p:txBody>
          <a:bodyPr/>
          <a:lstStyle>
            <a:lvl1pPr>
              <a:defRPr baseline="0">
                <a:solidFill>
                  <a:schemeClr val="tx2"/>
                </a:solidFill>
              </a:defRPr>
            </a:lvl1pPr>
          </a:lstStyle>
          <a:p>
            <a:fld id="{43A52079-6997-47B8-B262-4ED5D2EA2D74}" type="datetime1">
              <a:rPr lang="en-US" smtClean="0"/>
              <a:t>11/17/2024</a:t>
            </a:fld>
            <a:endParaRPr lang="en-US" dirty="0"/>
          </a:p>
        </p:txBody>
      </p:sp>
      <p:sp>
        <p:nvSpPr>
          <p:cNvPr id="5" name="Footer Placeholder 4"/>
          <p:cNvSpPr>
            <a:spLocks noGrp="1"/>
          </p:cNvSpPr>
          <p:nvPr>
            <p:ph type="ftr" sz="quarter" idx="11"/>
          </p:nvPr>
        </p:nvSpPr>
        <p:spPr>
          <a:xfrm>
            <a:off x="3876082" y="9680079"/>
            <a:ext cx="10535066" cy="606921"/>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14746025" y="9680079"/>
            <a:ext cx="2394438" cy="606921"/>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1129288" y="1116704"/>
            <a:ext cx="16011176" cy="8024507"/>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082399091"/>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9089069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147538" y="1952041"/>
            <a:ext cx="14419457" cy="4279106"/>
          </a:xfrm>
        </p:spPr>
        <p:txBody>
          <a:bodyPr anchor="b">
            <a:normAutofit/>
          </a:bodyPr>
          <a:lstStyle>
            <a:lvl1pPr algn="r">
              <a:defRPr sz="108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147538" y="6324492"/>
            <a:ext cx="14419457" cy="1714986"/>
          </a:xfrm>
        </p:spPr>
        <p:txBody>
          <a:bodyPr/>
          <a:lstStyle>
            <a:lvl1pPr marL="0" indent="0" algn="r">
              <a:lnSpc>
                <a:spcPct val="112000"/>
              </a:lnSpc>
              <a:spcBef>
                <a:spcPts val="0"/>
              </a:spcBef>
              <a:spcAft>
                <a:spcPts val="0"/>
              </a:spcAft>
              <a:buNone/>
              <a:defRPr sz="3600">
                <a:solidFill>
                  <a:schemeClr val="tx2"/>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108363" y="9680079"/>
            <a:ext cx="2433614" cy="606921"/>
          </a:xfrm>
        </p:spPr>
        <p:txBody>
          <a:bodyPr/>
          <a:lstStyle>
            <a:lvl1pPr>
              <a:defRPr>
                <a:solidFill>
                  <a:schemeClr val="tx2"/>
                </a:solidFill>
              </a:defRPr>
            </a:lvl1pPr>
          </a:lstStyle>
          <a:p>
            <a:fld id="{85238998-10EA-455D-8FDC-3EBC7E198582}" type="datetime1">
              <a:rPr lang="en-US" smtClean="0"/>
              <a:t>11/17/2024</a:t>
            </a:fld>
            <a:endParaRPr lang="en-US" dirty="0"/>
          </a:p>
        </p:txBody>
      </p:sp>
      <p:sp>
        <p:nvSpPr>
          <p:cNvPr id="5" name="Footer Placeholder 4"/>
          <p:cNvSpPr>
            <a:spLocks noGrp="1"/>
          </p:cNvSpPr>
          <p:nvPr>
            <p:ph type="ftr" sz="quarter" idx="11"/>
          </p:nvPr>
        </p:nvSpPr>
        <p:spPr>
          <a:xfrm>
            <a:off x="3876469" y="9680079"/>
            <a:ext cx="10535066" cy="606921"/>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14746025" y="9680079"/>
            <a:ext cx="2394438" cy="606921"/>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12227944" y="2528478"/>
            <a:ext cx="4912520" cy="6612732"/>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56886951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2057400" y="3428999"/>
            <a:ext cx="6671679" cy="5372102"/>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788105" y="3428999"/>
            <a:ext cx="6671679" cy="5372102"/>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1947313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57400" y="1028700"/>
            <a:ext cx="14401800" cy="222885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2057400" y="3511296"/>
            <a:ext cx="6665976" cy="1235868"/>
          </a:xfrm>
        </p:spPr>
        <p:txBody>
          <a:bodyPr anchor="b">
            <a:noAutofit/>
          </a:bodyPr>
          <a:lstStyle>
            <a:lvl1pPr marL="0" indent="0">
              <a:lnSpc>
                <a:spcPct val="84000"/>
              </a:lnSpc>
              <a:spcBef>
                <a:spcPts val="0"/>
              </a:spcBef>
              <a:spcAft>
                <a:spcPts val="0"/>
              </a:spcAft>
              <a:buNone/>
              <a:defRPr sz="4500" b="0"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2057400" y="4957811"/>
            <a:ext cx="6665976" cy="3843290"/>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787521" y="3511296"/>
            <a:ext cx="6665976" cy="1235868"/>
          </a:xfrm>
        </p:spPr>
        <p:txBody>
          <a:bodyPr anchor="b">
            <a:noAutofit/>
          </a:bodyPr>
          <a:lstStyle>
            <a:lvl1pPr marL="0" indent="0">
              <a:lnSpc>
                <a:spcPct val="84000"/>
              </a:lnSpc>
              <a:spcBef>
                <a:spcPts val="0"/>
              </a:spcBef>
              <a:spcAft>
                <a:spcPts val="0"/>
              </a:spcAft>
              <a:buNone/>
              <a:defRPr sz="4500" b="0"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787521" y="4957811"/>
            <a:ext cx="6665976" cy="3843290"/>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302970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6834360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9289411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564"/>
            <a:ext cx="7955280" cy="10286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85850" y="1028700"/>
            <a:ext cx="5783580" cy="3236826"/>
          </a:xfrm>
        </p:spPr>
        <p:txBody>
          <a:bodyPr anchor="t">
            <a:noAutofit/>
          </a:bodyPr>
          <a:lstStyle>
            <a:lvl1pPr>
              <a:lnSpc>
                <a:spcPct val="84000"/>
              </a:lnSpc>
              <a:defRPr sz="72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9384030" y="1028702"/>
            <a:ext cx="7818120" cy="7762875"/>
          </a:xfrm>
        </p:spPr>
        <p:txBody>
          <a:bodyPr/>
          <a:lstStyle>
            <a:lvl1pPr>
              <a:defRPr sz="3000"/>
            </a:lvl1pPr>
            <a:lvl2pPr>
              <a:defRPr sz="3000"/>
            </a:lvl2pPr>
            <a:lvl3pPr>
              <a:defRPr sz="2700"/>
            </a:lvl3pPr>
            <a:lvl4pPr>
              <a:defRPr sz="2700"/>
            </a:lvl4pPr>
            <a:lvl5pPr>
              <a:defRPr sz="2400"/>
            </a:lvl5pPr>
            <a:lvl6pPr>
              <a:defRPr sz="2400"/>
            </a:lvl6pPr>
            <a:lvl7pPr>
              <a:defRPr sz="2400"/>
            </a:lvl7pPr>
            <a:lvl8pPr>
              <a:defRPr sz="2400"/>
            </a:lvl8pPr>
            <a:lvl9pPr>
              <a:defRPr sz="2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85850" y="4284516"/>
            <a:ext cx="5783580" cy="4516584"/>
          </a:xfrm>
        </p:spPr>
        <p:txBody>
          <a:bodyPr/>
          <a:lstStyle>
            <a:lvl1pPr marL="0" indent="0">
              <a:lnSpc>
                <a:spcPct val="113000"/>
              </a:lnSpc>
              <a:spcBef>
                <a:spcPts val="0"/>
              </a:spcBef>
              <a:spcAft>
                <a:spcPts val="2250"/>
              </a:spcAft>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
        <p:nvSpPr>
          <p:cNvPr id="5" name="Date Placeholder 4"/>
          <p:cNvSpPr>
            <a:spLocks noGrp="1"/>
          </p:cNvSpPr>
          <p:nvPr>
            <p:ph type="dt" sz="half" idx="10"/>
          </p:nvPr>
        </p:nvSpPr>
        <p:spPr>
          <a:xfrm>
            <a:off x="1085850" y="9680079"/>
            <a:ext cx="1806858" cy="606921"/>
          </a:xfrm>
        </p:spPr>
        <p:txBody>
          <a:bodyPr/>
          <a:lstStyle>
            <a:lvl1pPr>
              <a:defRPr>
                <a:solidFill>
                  <a:schemeClr val="tx2"/>
                </a:solidFill>
              </a:defRPr>
            </a:lvl1pPr>
          </a:lstStyle>
          <a:p>
            <a:fld id="{BE378FF3-85EA-48E5-8D8C-1DB156807E49}" type="datetime1">
              <a:rPr lang="en-US" smtClean="0"/>
              <a:t>11/17/2024</a:t>
            </a:fld>
            <a:endParaRPr lang="en-US" dirty="0"/>
          </a:p>
        </p:txBody>
      </p:sp>
      <p:sp>
        <p:nvSpPr>
          <p:cNvPr id="6" name="Footer Placeholder 5"/>
          <p:cNvSpPr>
            <a:spLocks noGrp="1"/>
          </p:cNvSpPr>
          <p:nvPr>
            <p:ph type="ftr" sz="quarter" idx="11"/>
          </p:nvPr>
        </p:nvSpPr>
        <p:spPr>
          <a:xfrm>
            <a:off x="3308918" y="9680079"/>
            <a:ext cx="3560513" cy="606921"/>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14824710" y="9680079"/>
            <a:ext cx="2394438" cy="606921"/>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7955280" y="564"/>
            <a:ext cx="342900" cy="10287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8481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564"/>
            <a:ext cx="7955280" cy="10286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85850" y="1028700"/>
            <a:ext cx="5783580" cy="3236826"/>
          </a:xfrm>
        </p:spPr>
        <p:txBody>
          <a:bodyPr anchor="t">
            <a:normAutofit/>
          </a:bodyPr>
          <a:lstStyle>
            <a:lvl1pPr>
              <a:lnSpc>
                <a:spcPct val="84000"/>
              </a:lnSpc>
              <a:defRPr sz="7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8298180" y="1"/>
            <a:ext cx="9989820" cy="10286999"/>
          </a:xfrm>
        </p:spPr>
        <p:txBody>
          <a:bodyPr anchor="t">
            <a:normAutofit/>
          </a:bodyPr>
          <a:lstStyle>
            <a:lvl1pPr marL="0" indent="0">
              <a:buNone/>
              <a:defRPr sz="3000"/>
            </a:lvl1pPr>
            <a:lvl2pPr marL="685800" indent="0">
              <a:buNone/>
              <a:defRPr sz="3000"/>
            </a:lvl2pPr>
            <a:lvl3pPr marL="1371600" indent="0">
              <a:buNone/>
              <a:defRPr sz="30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085850" y="4283952"/>
            <a:ext cx="5783580" cy="4517148"/>
          </a:xfrm>
        </p:spPr>
        <p:txBody>
          <a:bodyPr/>
          <a:lstStyle>
            <a:lvl1pPr marL="0" indent="0">
              <a:lnSpc>
                <a:spcPct val="113000"/>
              </a:lnSpc>
              <a:spcBef>
                <a:spcPts val="0"/>
              </a:spcBef>
              <a:spcAft>
                <a:spcPts val="2250"/>
              </a:spcAft>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
        <p:nvSpPr>
          <p:cNvPr id="5" name="Date Placeholder 4"/>
          <p:cNvSpPr>
            <a:spLocks noGrp="1"/>
          </p:cNvSpPr>
          <p:nvPr>
            <p:ph type="dt" sz="half" idx="10"/>
          </p:nvPr>
        </p:nvSpPr>
        <p:spPr>
          <a:xfrm>
            <a:off x="1085850" y="9680079"/>
            <a:ext cx="1806858" cy="606921"/>
          </a:xfrm>
        </p:spPr>
        <p:txBody>
          <a:bodyPr/>
          <a:lstStyle>
            <a:lvl1pPr>
              <a:defRPr>
                <a:solidFill>
                  <a:schemeClr val="tx2"/>
                </a:solidFill>
              </a:defRPr>
            </a:lvl1pPr>
          </a:lstStyle>
          <a:p>
            <a:fld id="{73F94F13-1676-4B68-A383-661B657F6E63}" type="datetime1">
              <a:rPr lang="en-US" smtClean="0"/>
              <a:t>11/17/2024</a:t>
            </a:fld>
            <a:endParaRPr lang="en-US" dirty="0"/>
          </a:p>
        </p:txBody>
      </p:sp>
      <p:sp>
        <p:nvSpPr>
          <p:cNvPr id="6" name="Footer Placeholder 5"/>
          <p:cNvSpPr>
            <a:spLocks noGrp="1"/>
          </p:cNvSpPr>
          <p:nvPr>
            <p:ph type="ftr" sz="quarter" idx="11"/>
          </p:nvPr>
        </p:nvSpPr>
        <p:spPr>
          <a:xfrm>
            <a:off x="3308918" y="9680079"/>
            <a:ext cx="3560513" cy="606921"/>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14824710" y="9680079"/>
            <a:ext cx="2394438" cy="606921"/>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7955280" y="564"/>
            <a:ext cx="342900" cy="10287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13309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2057400" y="3443288"/>
            <a:ext cx="14401800" cy="535781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32245037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394842" y="936234"/>
            <a:ext cx="2348649" cy="7864866"/>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057401" y="936234"/>
            <a:ext cx="12269462" cy="7864866"/>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3306852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57400" y="1028700"/>
            <a:ext cx="14401800" cy="222885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057400" y="3429000"/>
            <a:ext cx="14401800" cy="53721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085975" y="9680079"/>
            <a:ext cx="1806858" cy="606921"/>
          </a:xfrm>
          <a:prstGeom prst="rect">
            <a:avLst/>
          </a:prstGeom>
        </p:spPr>
        <p:txBody>
          <a:bodyPr vert="horz" lIns="91440" tIns="45720" rIns="91440" bIns="45720" rtlCol="0" anchor="ctr"/>
          <a:lstStyle>
            <a:lvl1pPr algn="l">
              <a:defRPr sz="1800" baseline="0">
                <a:solidFill>
                  <a:schemeClr val="tx2"/>
                </a:solidFill>
              </a:defRPr>
            </a:lvl1pPr>
          </a:lstStyle>
          <a:p>
            <a:fld id="{5CB83234-995D-4149-8E1E-BC120E9070D5}" type="datetime1">
              <a:rPr lang="en-US" smtClean="0"/>
              <a:t>11/17/2024</a:t>
            </a:fld>
            <a:endParaRPr lang="en-US" dirty="0"/>
          </a:p>
        </p:txBody>
      </p:sp>
      <p:sp>
        <p:nvSpPr>
          <p:cNvPr id="5" name="Footer Placeholder 4"/>
          <p:cNvSpPr>
            <a:spLocks noGrp="1"/>
          </p:cNvSpPr>
          <p:nvPr>
            <p:ph type="ftr" sz="quarter" idx="3"/>
          </p:nvPr>
        </p:nvSpPr>
        <p:spPr>
          <a:xfrm>
            <a:off x="4340346" y="9680079"/>
            <a:ext cx="9421245" cy="606921"/>
          </a:xfrm>
          <a:prstGeom prst="rect">
            <a:avLst/>
          </a:prstGeom>
        </p:spPr>
        <p:txBody>
          <a:bodyPr vert="horz" lIns="91440" tIns="45720" rIns="91440" bIns="45720" rtlCol="0" anchor="ctr"/>
          <a:lstStyle>
            <a:lvl1pPr algn="l">
              <a:defRPr sz="18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14209104" y="9680079"/>
            <a:ext cx="2394438" cy="606921"/>
          </a:xfrm>
          <a:prstGeom prst="rect">
            <a:avLst/>
          </a:prstGeom>
        </p:spPr>
        <p:txBody>
          <a:bodyPr vert="horz" lIns="91440" tIns="45720" rIns="91440" bIns="45720" rtlCol="0" anchor="ctr"/>
          <a:lstStyle>
            <a:lvl1pPr algn="r">
              <a:defRPr sz="18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717143" y="564"/>
            <a:ext cx="342900" cy="10287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111145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1371600" rtl="0" eaLnBrk="1" latinLnBrk="0" hangingPunct="1">
        <a:lnSpc>
          <a:spcPct val="89000"/>
        </a:lnSpc>
        <a:spcBef>
          <a:spcPct val="0"/>
        </a:spcBef>
        <a:buNone/>
        <a:defRPr sz="6600" kern="1200" baseline="0">
          <a:solidFill>
            <a:schemeClr val="tx2"/>
          </a:solidFill>
          <a:latin typeface="+mj-lt"/>
          <a:ea typeface="+mj-ea"/>
          <a:cs typeface="+mj-cs"/>
        </a:defRPr>
      </a:lvl1pPr>
    </p:titleStyle>
    <p:bodyStyle>
      <a:lvl1pPr marL="576072" indent="-576072" algn="l" defTabSz="1371600" rtl="0" eaLnBrk="1" latinLnBrk="0" hangingPunct="1">
        <a:lnSpc>
          <a:spcPct val="94000"/>
        </a:lnSpc>
        <a:spcBef>
          <a:spcPts val="1500"/>
        </a:spcBef>
        <a:spcAft>
          <a:spcPts val="300"/>
        </a:spcAft>
        <a:buFont typeface="Franklin Gothic Book" panose="020B0503020102020204" pitchFamily="34" charset="0"/>
        <a:buChar char="■"/>
        <a:defRPr sz="3000" kern="1200" baseline="0">
          <a:solidFill>
            <a:schemeClr val="tx2"/>
          </a:solidFill>
          <a:latin typeface="+mn-lt"/>
          <a:ea typeface="+mn-ea"/>
          <a:cs typeface="+mn-cs"/>
        </a:defRPr>
      </a:lvl1pPr>
      <a:lvl2pPr marL="13716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3000" i="1" kern="1200" baseline="0">
          <a:solidFill>
            <a:schemeClr val="tx2"/>
          </a:solidFill>
          <a:latin typeface="+mn-lt"/>
          <a:ea typeface="+mn-ea"/>
          <a:cs typeface="+mn-cs"/>
        </a:defRPr>
      </a:lvl2pPr>
      <a:lvl3pPr marL="20574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700" kern="1200" baseline="0">
          <a:solidFill>
            <a:schemeClr val="tx2"/>
          </a:solidFill>
          <a:latin typeface="+mn-lt"/>
          <a:ea typeface="+mn-ea"/>
          <a:cs typeface="+mn-cs"/>
        </a:defRPr>
      </a:lvl3pPr>
      <a:lvl4pPr marL="27432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700" i="1" kern="1200" baseline="0">
          <a:solidFill>
            <a:schemeClr val="tx2"/>
          </a:solidFill>
          <a:latin typeface="+mn-lt"/>
          <a:ea typeface="+mn-ea"/>
          <a:cs typeface="+mn-cs"/>
        </a:defRPr>
      </a:lvl4pPr>
      <a:lvl5pPr marL="34290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400" kern="1200" baseline="0">
          <a:solidFill>
            <a:schemeClr val="tx2"/>
          </a:solidFill>
          <a:latin typeface="+mn-lt"/>
          <a:ea typeface="+mn-ea"/>
          <a:cs typeface="+mn-cs"/>
        </a:defRPr>
      </a:lvl5pPr>
      <a:lvl6pPr marL="41148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400" i="1" kern="1200" baseline="0">
          <a:solidFill>
            <a:schemeClr val="tx2"/>
          </a:solidFill>
          <a:latin typeface="+mn-lt"/>
          <a:ea typeface="+mn-ea"/>
          <a:cs typeface="+mn-cs"/>
        </a:defRPr>
      </a:lvl6pPr>
      <a:lvl7pPr marL="48006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100" kern="1200" baseline="0">
          <a:solidFill>
            <a:schemeClr val="tx2"/>
          </a:solidFill>
          <a:latin typeface="+mn-lt"/>
          <a:ea typeface="+mn-ea"/>
          <a:cs typeface="+mn-cs"/>
        </a:defRPr>
      </a:lvl7pPr>
      <a:lvl8pPr marL="54864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100" i="1" kern="1200" baseline="0">
          <a:solidFill>
            <a:schemeClr val="tx2"/>
          </a:solidFill>
          <a:latin typeface="+mn-lt"/>
          <a:ea typeface="+mn-ea"/>
          <a:cs typeface="+mn-cs"/>
        </a:defRPr>
      </a:lvl8pPr>
      <a:lvl9pPr marL="6172200" indent="-576072" algn="l" defTabSz="1371600" rtl="0" eaLnBrk="1" latinLnBrk="0" hangingPunct="1">
        <a:lnSpc>
          <a:spcPct val="94000"/>
        </a:lnSpc>
        <a:spcBef>
          <a:spcPts val="750"/>
        </a:spcBef>
        <a:spcAft>
          <a:spcPts val="300"/>
        </a:spcAft>
        <a:buFont typeface="Franklin Gothic Book" panose="020B0503020102020204" pitchFamily="34" charset="0"/>
        <a:buChar char="■"/>
        <a:defRPr sz="2100" kern="1200" baseline="0">
          <a:solidFill>
            <a:schemeClr val="tx2"/>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13.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IN" sz="8800" dirty="0"/>
          </a:p>
        </p:txBody>
      </p:sp>
      <p:grpSp>
        <p:nvGrpSpPr>
          <p:cNvPr id="3" name="Group 3"/>
          <p:cNvGrpSpPr/>
          <p:nvPr/>
        </p:nvGrpSpPr>
        <p:grpSpPr>
          <a:xfrm>
            <a:off x="-1733924" y="6971250"/>
            <a:ext cx="21755848" cy="4174349"/>
            <a:chOff x="0" y="0"/>
            <a:chExt cx="7796805" cy="1495993"/>
          </a:xfrm>
        </p:grpSpPr>
        <p:sp>
          <p:nvSpPr>
            <p:cNvPr id="4" name="Freeform 4"/>
            <p:cNvSpPr/>
            <p:nvPr/>
          </p:nvSpPr>
          <p:spPr>
            <a:xfrm>
              <a:off x="0" y="0"/>
              <a:ext cx="7796805" cy="1495993"/>
            </a:xfrm>
            <a:custGeom>
              <a:avLst/>
              <a:gdLst/>
              <a:ahLst/>
              <a:cxnLst/>
              <a:rect l="l" t="t" r="r" b="b"/>
              <a:pathLst>
                <a:path w="7796805" h="1495993">
                  <a:moveTo>
                    <a:pt x="0" y="0"/>
                  </a:moveTo>
                  <a:lnTo>
                    <a:pt x="7796805" y="0"/>
                  </a:lnTo>
                  <a:lnTo>
                    <a:pt x="7796805" y="1495993"/>
                  </a:lnTo>
                  <a:lnTo>
                    <a:pt x="0" y="1495993"/>
                  </a:lnTo>
                  <a:close/>
                </a:path>
              </a:pathLst>
            </a:custGeom>
            <a:solidFill>
              <a:srgbClr val="3A855D"/>
            </a:solidFill>
          </p:spPr>
          <p:txBody>
            <a:bodyPr/>
            <a:lstStyle/>
            <a:p>
              <a:endParaRPr lang="en-IN"/>
            </a:p>
          </p:txBody>
        </p:sp>
        <p:sp>
          <p:nvSpPr>
            <p:cNvPr id="5" name="TextBox 5"/>
            <p:cNvSpPr txBox="1"/>
            <p:nvPr/>
          </p:nvSpPr>
          <p:spPr>
            <a:xfrm>
              <a:off x="0" y="-28575"/>
              <a:ext cx="812800" cy="841375"/>
            </a:xfrm>
            <a:prstGeom prst="rect">
              <a:avLst/>
            </a:prstGeom>
          </p:spPr>
          <p:txBody>
            <a:bodyPr lIns="50800" tIns="50800" rIns="50800" bIns="50800" rtlCol="0" anchor="ctr"/>
            <a:lstStyle/>
            <a:p>
              <a:pPr algn="ctr">
                <a:lnSpc>
                  <a:spcPts val="1960"/>
                </a:lnSpc>
                <a:spcBef>
                  <a:spcPct val="0"/>
                </a:spcBef>
              </a:pPr>
              <a:endParaRPr/>
            </a:p>
          </p:txBody>
        </p:sp>
      </p:grpSp>
      <p:sp>
        <p:nvSpPr>
          <p:cNvPr id="6" name="Freeform 6"/>
          <p:cNvSpPr/>
          <p:nvPr/>
        </p:nvSpPr>
        <p:spPr>
          <a:xfrm>
            <a:off x="-908245" y="5376693"/>
            <a:ext cx="20104489" cy="5523017"/>
          </a:xfrm>
          <a:custGeom>
            <a:avLst/>
            <a:gdLst/>
            <a:ahLst/>
            <a:cxnLst/>
            <a:rect l="l" t="t" r="r" b="b"/>
            <a:pathLst>
              <a:path w="20104489" h="5523017">
                <a:moveTo>
                  <a:pt x="0" y="0"/>
                </a:moveTo>
                <a:lnTo>
                  <a:pt x="20104490" y="0"/>
                </a:lnTo>
                <a:lnTo>
                  <a:pt x="20104490" y="5523017"/>
                </a:lnTo>
                <a:lnTo>
                  <a:pt x="0" y="5523017"/>
                </a:lnTo>
                <a:lnTo>
                  <a:pt x="0" y="0"/>
                </a:lnTo>
                <a:close/>
              </a:path>
            </a:pathLst>
          </a:custGeom>
          <a:blipFill>
            <a:blip r:embed="rId3"/>
            <a:stretch>
              <a:fillRect t="-144363" r="-9035" b="-20568"/>
            </a:stretch>
          </a:blipFill>
        </p:spPr>
        <p:txBody>
          <a:bodyPr/>
          <a:lstStyle/>
          <a:p>
            <a:endParaRPr lang="en-IN"/>
          </a:p>
        </p:txBody>
      </p:sp>
      <p:sp>
        <p:nvSpPr>
          <p:cNvPr id="7" name="TextBox 7"/>
          <p:cNvSpPr txBox="1"/>
          <p:nvPr/>
        </p:nvSpPr>
        <p:spPr>
          <a:xfrm>
            <a:off x="4132486" y="1932509"/>
            <a:ext cx="10023028" cy="2951257"/>
          </a:xfrm>
          <a:prstGeom prst="rect">
            <a:avLst/>
          </a:prstGeom>
        </p:spPr>
        <p:txBody>
          <a:bodyPr lIns="0" tIns="0" rIns="0" bIns="0" rtlCol="0" anchor="t">
            <a:spAutoFit/>
          </a:bodyPr>
          <a:lstStyle/>
          <a:p>
            <a:pPr algn="ctr">
              <a:lnSpc>
                <a:spcPts val="12120"/>
              </a:lnSpc>
            </a:pPr>
            <a:r>
              <a:rPr lang="en-US" sz="8000" spc="-1035" dirty="0">
                <a:solidFill>
                  <a:srgbClr val="3A855D"/>
                </a:solidFill>
                <a:latin typeface="Public Sans"/>
              </a:rPr>
              <a:t>INFLATION  IMPACT  ON  STOCK MARKET</a:t>
            </a:r>
          </a:p>
        </p:txBody>
      </p:sp>
      <p:sp>
        <p:nvSpPr>
          <p:cNvPr id="8" name="TextBox 8"/>
          <p:cNvSpPr txBox="1"/>
          <p:nvPr/>
        </p:nvSpPr>
        <p:spPr>
          <a:xfrm>
            <a:off x="2864013" y="5236872"/>
            <a:ext cx="12559973" cy="430759"/>
          </a:xfrm>
          <a:prstGeom prst="rect">
            <a:avLst/>
          </a:prstGeom>
        </p:spPr>
        <p:txBody>
          <a:bodyPr lIns="0" tIns="0" rIns="0" bIns="0" rtlCol="0" anchor="t">
            <a:spAutoFit/>
          </a:bodyPr>
          <a:lstStyle/>
          <a:p>
            <a:pPr marL="0" lvl="0" indent="0" algn="ctr">
              <a:lnSpc>
                <a:spcPts val="3214"/>
              </a:lnSpc>
              <a:spcBef>
                <a:spcPct val="0"/>
              </a:spcBef>
            </a:pPr>
            <a:r>
              <a:rPr lang="en-US" sz="4174" spc="-342" dirty="0">
                <a:solidFill>
                  <a:srgbClr val="3A855D"/>
                </a:solidFill>
                <a:latin typeface="Public Sans"/>
              </a:rPr>
              <a:t>Uncovering the Market Collapse Point</a:t>
            </a:r>
          </a:p>
        </p:txBody>
      </p:sp>
      <p:sp>
        <p:nvSpPr>
          <p:cNvPr id="10" name="Freeform 10"/>
          <p:cNvSpPr/>
          <p:nvPr/>
        </p:nvSpPr>
        <p:spPr>
          <a:xfrm>
            <a:off x="16914402" y="3224371"/>
            <a:ext cx="1703043" cy="2771224"/>
          </a:xfrm>
          <a:custGeom>
            <a:avLst/>
            <a:gdLst/>
            <a:ahLst/>
            <a:cxnLst/>
            <a:rect l="l" t="t" r="r" b="b"/>
            <a:pathLst>
              <a:path w="1703043" h="2771224">
                <a:moveTo>
                  <a:pt x="0" y="0"/>
                </a:moveTo>
                <a:lnTo>
                  <a:pt x="1703043" y="0"/>
                </a:lnTo>
                <a:lnTo>
                  <a:pt x="1703043" y="2771224"/>
                </a:lnTo>
                <a:lnTo>
                  <a:pt x="0" y="27712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1" name="Freeform 11"/>
          <p:cNvSpPr/>
          <p:nvPr/>
        </p:nvSpPr>
        <p:spPr>
          <a:xfrm rot="7392287">
            <a:off x="-1104276" y="-395603"/>
            <a:ext cx="3383874" cy="2848607"/>
          </a:xfrm>
          <a:custGeom>
            <a:avLst/>
            <a:gdLst/>
            <a:ahLst/>
            <a:cxnLst/>
            <a:rect l="l" t="t" r="r" b="b"/>
            <a:pathLst>
              <a:path w="3383874" h="2848607">
                <a:moveTo>
                  <a:pt x="0" y="0"/>
                </a:moveTo>
                <a:lnTo>
                  <a:pt x="3383875" y="0"/>
                </a:lnTo>
                <a:lnTo>
                  <a:pt x="3383875" y="2848606"/>
                </a:lnTo>
                <a:lnTo>
                  <a:pt x="0" y="2848606"/>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txBody>
          <a:bodyPr/>
          <a:lstStyle/>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BC770-D708-37FA-1D4D-AB91ED3F035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3244A2D-72A2-A855-B0FB-3C214547B1FF}"/>
              </a:ext>
            </a:extLst>
          </p:cNvPr>
          <p:cNvSpPr>
            <a:spLocks noGrp="1"/>
          </p:cNvSpPr>
          <p:nvPr>
            <p:ph idx="1"/>
          </p:nvPr>
        </p:nvSpPr>
        <p:spPr/>
        <p:txBody>
          <a:bodyPr/>
          <a:lstStyle/>
          <a:p>
            <a:endParaRPr lang="en-IN"/>
          </a:p>
        </p:txBody>
      </p:sp>
      <p:sp>
        <p:nvSpPr>
          <p:cNvPr id="4" name="Freeform 2">
            <a:extLst>
              <a:ext uri="{FF2B5EF4-FFF2-40B4-BE49-F238E27FC236}">
                <a16:creationId xmlns:a16="http://schemas.microsoft.com/office/drawing/2014/main" id="{2C337D99-0AC8-4CA1-8D5D-6E9D835C30E0}"/>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IN" sz="8800" dirty="0"/>
          </a:p>
        </p:txBody>
      </p:sp>
      <p:sp>
        <p:nvSpPr>
          <p:cNvPr id="5" name="Title 1">
            <a:extLst>
              <a:ext uri="{FF2B5EF4-FFF2-40B4-BE49-F238E27FC236}">
                <a16:creationId xmlns:a16="http://schemas.microsoft.com/office/drawing/2014/main" id="{AD12E2B5-4B4C-ACDE-6CD9-550FBC1AEA37}"/>
              </a:ext>
            </a:extLst>
          </p:cNvPr>
          <p:cNvSpPr txBox="1">
            <a:spLocks/>
          </p:cNvSpPr>
          <p:nvPr/>
        </p:nvSpPr>
        <p:spPr>
          <a:xfrm>
            <a:off x="533400" y="857250"/>
            <a:ext cx="14401800" cy="1219200"/>
          </a:xfrm>
          <a:prstGeom prst="rect">
            <a:avLst/>
          </a:prstGeom>
        </p:spPr>
        <p:txBody>
          <a:bodyPr vert="horz" lIns="91440" tIns="45720" rIns="91440" bIns="45720" rtlCol="0" anchor="t">
            <a:normAutofit fontScale="75000" lnSpcReduction="20000"/>
          </a:bodyPr>
          <a:lstStyle>
            <a:lvl1pPr algn="l" defTabSz="1371600" rtl="0" eaLnBrk="1" latinLnBrk="0" hangingPunct="1">
              <a:lnSpc>
                <a:spcPct val="89000"/>
              </a:lnSpc>
              <a:spcBef>
                <a:spcPct val="0"/>
              </a:spcBef>
              <a:buNone/>
              <a:defRPr sz="6600" kern="1200" baseline="0">
                <a:solidFill>
                  <a:schemeClr val="tx2"/>
                </a:solidFill>
                <a:latin typeface="+mj-lt"/>
                <a:ea typeface="+mj-ea"/>
                <a:cs typeface="+mj-cs"/>
              </a:defRPr>
            </a:lvl1pPr>
          </a:lstStyle>
          <a:p>
            <a:r>
              <a:rPr lang="en-US" dirty="0">
                <a:effectLst>
                  <a:outerShdw blurRad="38100" dist="38100" dir="2700000" algn="tl">
                    <a:srgbClr val="000000">
                      <a:alpha val="43137"/>
                    </a:srgbClr>
                  </a:outerShdw>
                </a:effectLst>
              </a:rPr>
              <a:t>Business Justification:</a:t>
            </a:r>
            <a:br>
              <a:rPr lang="en-US" dirty="0">
                <a:effectLst>
                  <a:outerShdw blurRad="38100" dist="38100" dir="2700000" algn="tl">
                    <a:srgbClr val="000000">
                      <a:alpha val="43137"/>
                    </a:srgbClr>
                  </a:outerShdw>
                </a:effectLst>
              </a:rPr>
            </a:br>
            <a:endParaRPr lang="en-US"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AA2418AE-2BD2-1502-CA63-3D15748DBA41}"/>
              </a:ext>
            </a:extLst>
          </p:cNvPr>
          <p:cNvSpPr txBox="1"/>
          <p:nvPr/>
        </p:nvSpPr>
        <p:spPr>
          <a:xfrm>
            <a:off x="533400" y="1790700"/>
            <a:ext cx="16840200" cy="1815882"/>
          </a:xfrm>
          <a:prstGeom prst="rect">
            <a:avLst/>
          </a:prstGeom>
          <a:noFill/>
        </p:spPr>
        <p:txBody>
          <a:bodyPr wrap="square" rtlCol="0">
            <a:spAutoFit/>
          </a:bodyPr>
          <a:lstStyle/>
          <a:p>
            <a:r>
              <a:rPr lang="en-US" sz="2800" b="0" i="0" dirty="0">
                <a:solidFill>
                  <a:schemeClr val="tx1">
                    <a:lumMod val="85000"/>
                    <a:lumOff val="15000"/>
                  </a:schemeClr>
                </a:solidFill>
                <a:effectLst/>
              </a:rPr>
              <a:t>Inflation is an ever-present force within Finance, capable of big impact on the Economy. The consequences of failing to comprehend the intricate relationship between inflation and the stock market can be devastating.</a:t>
            </a:r>
          </a:p>
          <a:p>
            <a:endParaRPr lang="en-US" sz="2800" dirty="0">
              <a:solidFill>
                <a:schemeClr val="tx1">
                  <a:lumMod val="85000"/>
                  <a:lumOff val="15000"/>
                </a:schemeClr>
              </a:solidFill>
            </a:endParaRPr>
          </a:p>
          <a:p>
            <a:r>
              <a:rPr lang="en-US" sz="2800" dirty="0">
                <a:solidFill>
                  <a:srgbClr val="C00000"/>
                </a:solidFill>
              </a:rPr>
              <a:t>Crashing of the stock market can have detrimental effects like </a:t>
            </a:r>
            <a:r>
              <a:rPr lang="en-US" sz="2800" dirty="0">
                <a:solidFill>
                  <a:schemeClr val="tx1">
                    <a:lumMod val="85000"/>
                    <a:lumOff val="15000"/>
                  </a:schemeClr>
                </a:solidFill>
              </a:rPr>
              <a:t>:</a:t>
            </a:r>
            <a:r>
              <a:rPr kumimoji="0" lang="en-US" sz="2800" b="0" i="0" u="none" strike="noStrike" kern="1200" cap="none" spc="0" normalizeH="0" baseline="0" noProof="0" dirty="0">
                <a:ln>
                  <a:noFill/>
                </a:ln>
                <a:solidFill>
                  <a:prstClr val="black">
                    <a:lumMod val="85000"/>
                    <a:lumOff val="15000"/>
                  </a:prstClr>
                </a:solidFill>
                <a:effectLst/>
                <a:uLnTx/>
                <a:uFillTx/>
                <a:latin typeface="Franklin Gothic Book" panose="020B0503020102020204"/>
                <a:ea typeface="+mn-ea"/>
                <a:cs typeface="+mn-cs"/>
              </a:rPr>
              <a:t>            </a:t>
            </a:r>
          </a:p>
        </p:txBody>
      </p:sp>
      <p:pic>
        <p:nvPicPr>
          <p:cNvPr id="1026" name="Picture 2" descr="Chapter 13 Unemployment - Economics Scrapbook">
            <a:extLst>
              <a:ext uri="{FF2B5EF4-FFF2-40B4-BE49-F238E27FC236}">
                <a16:creationId xmlns:a16="http://schemas.microsoft.com/office/drawing/2014/main" id="{B5C4F83A-D4C7-5AC4-F477-1F90323BF8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61" y="3867149"/>
            <a:ext cx="3403771" cy="21090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5 Ways a Stock Market Attorney Can Help You Deal With Investment Loss">
            <a:extLst>
              <a:ext uri="{FF2B5EF4-FFF2-40B4-BE49-F238E27FC236}">
                <a16:creationId xmlns:a16="http://schemas.microsoft.com/office/drawing/2014/main" id="{39F3C883-FF57-54E0-99B5-09EECEA104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0380" y="3892343"/>
            <a:ext cx="3403765" cy="208324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ost Americans Don't Have High Hopes for Lower Taxes in 2019 | Live Index">
            <a:extLst>
              <a:ext uri="{FF2B5EF4-FFF2-40B4-BE49-F238E27FC236}">
                <a16:creationId xmlns:a16="http://schemas.microsoft.com/office/drawing/2014/main" id="{82CBC68D-8383-2CAF-8F32-24BC0D288D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67310" y="3867149"/>
            <a:ext cx="3444931" cy="210843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conomic Inequality Rich And Poor Gap Unfairness Income Different Money  People Being Paid Concept White Rich Businessman Standing On High Salary  Coins Tower With Poor Black Man On Low Coins Stack Stock">
            <a:extLst>
              <a:ext uri="{FF2B5EF4-FFF2-40B4-BE49-F238E27FC236}">
                <a16:creationId xmlns:a16="http://schemas.microsoft.com/office/drawing/2014/main" id="{EF67CFB7-D86D-CDFA-A631-43D373773B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944600" y="3866533"/>
            <a:ext cx="3403765" cy="210905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E33C3F1-5C6F-83F7-7D9B-555FE11F6EE0}"/>
              </a:ext>
            </a:extLst>
          </p:cNvPr>
          <p:cNvSpPr txBox="1"/>
          <p:nvPr/>
        </p:nvSpPr>
        <p:spPr>
          <a:xfrm>
            <a:off x="762000" y="6285748"/>
            <a:ext cx="17221200" cy="461665"/>
          </a:xfrm>
          <a:prstGeom prst="rect">
            <a:avLst/>
          </a:prstGeom>
          <a:noFill/>
        </p:spPr>
        <p:txBody>
          <a:bodyPr wrap="square" rtlCol="0">
            <a:spAutoFit/>
          </a:bodyPr>
          <a:lstStyle/>
          <a:p>
            <a:r>
              <a:rPr lang="en-IN" sz="2400" b="1" dirty="0">
                <a:latin typeface="Calibri" panose="020F0502020204030204" pitchFamily="34" charset="0"/>
                <a:ea typeface="Calibri" panose="020F0502020204030204" pitchFamily="34" charset="0"/>
                <a:cs typeface="Calibri" panose="020F0502020204030204" pitchFamily="34" charset="0"/>
              </a:rPr>
              <a:t>Unemployment on a largescale                 Loss in investments                           Reduction in Tax                        Increase in wealth inequality</a:t>
            </a:r>
          </a:p>
        </p:txBody>
      </p:sp>
      <p:sp>
        <p:nvSpPr>
          <p:cNvPr id="9" name="TextBox 8">
            <a:extLst>
              <a:ext uri="{FF2B5EF4-FFF2-40B4-BE49-F238E27FC236}">
                <a16:creationId xmlns:a16="http://schemas.microsoft.com/office/drawing/2014/main" id="{134EE4B2-2612-A023-5F44-0C30E8B659E5}"/>
              </a:ext>
            </a:extLst>
          </p:cNvPr>
          <p:cNvSpPr txBox="1"/>
          <p:nvPr/>
        </p:nvSpPr>
        <p:spPr>
          <a:xfrm>
            <a:off x="609600" y="7200323"/>
            <a:ext cx="16687800" cy="1815882"/>
          </a:xfrm>
          <a:prstGeom prst="rect">
            <a:avLst/>
          </a:prstGeom>
          <a:noFill/>
        </p:spPr>
        <p:txBody>
          <a:bodyPr wrap="square" rtlCol="0">
            <a:spAutoFit/>
          </a:bodyPr>
          <a:lstStyle/>
          <a:p>
            <a:r>
              <a:rPr lang="en-IN" sz="2800" dirty="0"/>
              <a:t>These can be avoided by understanding the relation, identifying the point of collapse and taking necessary steps to prevent them. </a:t>
            </a:r>
            <a:r>
              <a:rPr lang="en-US" sz="2800" dirty="0"/>
              <a:t>The new information will enable </a:t>
            </a:r>
            <a:r>
              <a:rPr lang="en-US" sz="2800" dirty="0">
                <a:solidFill>
                  <a:schemeClr val="accent5">
                    <a:lumMod val="75000"/>
                  </a:schemeClr>
                </a:solidFill>
              </a:rPr>
              <a:t>investors</a:t>
            </a:r>
            <a:r>
              <a:rPr lang="en-US" sz="2800" dirty="0"/>
              <a:t> to make </a:t>
            </a:r>
            <a:r>
              <a:rPr lang="en-US" sz="2800" dirty="0">
                <a:solidFill>
                  <a:srgbClr val="00B050"/>
                </a:solidFill>
              </a:rPr>
              <a:t>informed decisions</a:t>
            </a:r>
            <a:r>
              <a:rPr lang="en-US" sz="2800" dirty="0">
                <a:solidFill>
                  <a:schemeClr val="accent5">
                    <a:lumMod val="75000"/>
                  </a:schemeClr>
                </a:solidFill>
              </a:rPr>
              <a:t>, financial institutions </a:t>
            </a:r>
            <a:r>
              <a:rPr lang="en-US" sz="2800" dirty="0"/>
              <a:t>to implement effective </a:t>
            </a:r>
            <a:r>
              <a:rPr lang="en-US" sz="2800" dirty="0">
                <a:solidFill>
                  <a:srgbClr val="00B050"/>
                </a:solidFill>
              </a:rPr>
              <a:t>risk management strategies</a:t>
            </a:r>
            <a:r>
              <a:rPr lang="en-US" sz="2800" dirty="0"/>
              <a:t>, </a:t>
            </a:r>
            <a:r>
              <a:rPr lang="en-US" sz="2800" dirty="0">
                <a:solidFill>
                  <a:schemeClr val="accent5">
                    <a:lumMod val="75000"/>
                  </a:schemeClr>
                </a:solidFill>
              </a:rPr>
              <a:t>and policymakers </a:t>
            </a:r>
            <a:r>
              <a:rPr lang="en-US" sz="2800" dirty="0"/>
              <a:t>to create more </a:t>
            </a:r>
            <a:r>
              <a:rPr lang="en-US" sz="2800" dirty="0">
                <a:solidFill>
                  <a:srgbClr val="00B050"/>
                </a:solidFill>
              </a:rPr>
              <a:t>resilient economic policies.</a:t>
            </a:r>
            <a:endParaRPr lang="en-IN" sz="2800" dirty="0">
              <a:solidFill>
                <a:srgbClr val="00B050"/>
              </a:solidFill>
            </a:endParaRPr>
          </a:p>
        </p:txBody>
      </p:sp>
      <p:sp>
        <p:nvSpPr>
          <p:cNvPr id="10" name="TextBox 9">
            <a:extLst>
              <a:ext uri="{FF2B5EF4-FFF2-40B4-BE49-F238E27FC236}">
                <a16:creationId xmlns:a16="http://schemas.microsoft.com/office/drawing/2014/main" id="{C1E4382E-CB76-9251-FA67-8F340C2271B4}"/>
              </a:ext>
            </a:extLst>
          </p:cNvPr>
          <p:cNvSpPr txBox="1"/>
          <p:nvPr/>
        </p:nvSpPr>
        <p:spPr>
          <a:xfrm>
            <a:off x="15251370" y="6715958"/>
            <a:ext cx="3886200" cy="461665"/>
          </a:xfrm>
          <a:prstGeom prst="rect">
            <a:avLst/>
          </a:prstGeom>
          <a:noFill/>
        </p:spPr>
        <p:txBody>
          <a:bodyPr wrap="square" rtlCol="0">
            <a:spAutoFit/>
          </a:bodyPr>
          <a:lstStyle/>
          <a:p>
            <a:r>
              <a:rPr lang="en-IN" sz="2400" b="1" dirty="0">
                <a:latin typeface="Calibri" panose="020F0502020204030204" pitchFamily="34" charset="0"/>
                <a:ea typeface="Calibri" panose="020F0502020204030204" pitchFamily="34" charset="0"/>
                <a:cs typeface="Calibri" panose="020F0502020204030204" pitchFamily="34" charset="0"/>
              </a:rPr>
              <a:t>And Much more………</a:t>
            </a:r>
          </a:p>
        </p:txBody>
      </p:sp>
    </p:spTree>
    <p:extLst>
      <p:ext uri="{BB962C8B-B14F-4D97-AF65-F5344CB8AC3E}">
        <p14:creationId xmlns:p14="http://schemas.microsoft.com/office/powerpoint/2010/main" val="832135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3C0A2-77CE-13CE-666D-B4DBFA99D2A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8B0DDBF-7E2A-E477-1E09-C34527A1E1DE}"/>
              </a:ext>
            </a:extLst>
          </p:cNvPr>
          <p:cNvSpPr>
            <a:spLocks noGrp="1"/>
          </p:cNvSpPr>
          <p:nvPr>
            <p:ph idx="1"/>
          </p:nvPr>
        </p:nvSpPr>
        <p:spPr/>
        <p:txBody>
          <a:bodyPr/>
          <a:lstStyle/>
          <a:p>
            <a:endParaRPr lang="en-IN"/>
          </a:p>
        </p:txBody>
      </p:sp>
      <p:sp>
        <p:nvSpPr>
          <p:cNvPr id="4" name="Freeform 2">
            <a:extLst>
              <a:ext uri="{FF2B5EF4-FFF2-40B4-BE49-F238E27FC236}">
                <a16:creationId xmlns:a16="http://schemas.microsoft.com/office/drawing/2014/main" id="{F2CF38C0-F7A8-68A6-3627-82DD0C19BA06}"/>
              </a:ext>
            </a:extLst>
          </p:cNvPr>
          <p:cNvSpPr/>
          <p:nvPr/>
        </p:nvSpPr>
        <p:spPr>
          <a:xfrm>
            <a:off x="0" y="-57912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IN" sz="5000" dirty="0"/>
          </a:p>
        </p:txBody>
      </p:sp>
      <p:sp>
        <p:nvSpPr>
          <p:cNvPr id="5" name="TextBox 4">
            <a:extLst>
              <a:ext uri="{FF2B5EF4-FFF2-40B4-BE49-F238E27FC236}">
                <a16:creationId xmlns:a16="http://schemas.microsoft.com/office/drawing/2014/main" id="{8879B8F6-ACBF-51DC-81D5-7818F12CEDFB}"/>
              </a:ext>
            </a:extLst>
          </p:cNvPr>
          <p:cNvSpPr txBox="1"/>
          <p:nvPr/>
        </p:nvSpPr>
        <p:spPr>
          <a:xfrm>
            <a:off x="876300" y="311884"/>
            <a:ext cx="3086100" cy="861774"/>
          </a:xfrm>
          <a:prstGeom prst="rect">
            <a:avLst/>
          </a:prstGeom>
          <a:noFill/>
        </p:spPr>
        <p:txBody>
          <a:bodyPr wrap="square" rtlCol="0">
            <a:spAutoFit/>
          </a:bodyPr>
          <a:lstStyle/>
          <a:p>
            <a:r>
              <a:rPr lang="en-IN" sz="5000" b="1" dirty="0">
                <a:solidFill>
                  <a:schemeClr val="tx1">
                    <a:lumMod val="85000"/>
                    <a:lumOff val="15000"/>
                  </a:schemeClr>
                </a:solidFill>
                <a:effectLst>
                  <a:outerShdw blurRad="38100" dist="38100" dir="2700000" algn="tl">
                    <a:srgbClr val="000000">
                      <a:alpha val="43137"/>
                    </a:srgbClr>
                  </a:outerShdw>
                </a:effectLst>
                <a:latin typeface="+mj-lt"/>
              </a:rPr>
              <a:t>Data Sets:</a:t>
            </a:r>
          </a:p>
        </p:txBody>
      </p:sp>
      <p:sp>
        <p:nvSpPr>
          <p:cNvPr id="7" name="TextBox 6">
            <a:extLst>
              <a:ext uri="{FF2B5EF4-FFF2-40B4-BE49-F238E27FC236}">
                <a16:creationId xmlns:a16="http://schemas.microsoft.com/office/drawing/2014/main" id="{32BE6711-4F24-7A99-B94D-E1B4334111B3}"/>
              </a:ext>
            </a:extLst>
          </p:cNvPr>
          <p:cNvSpPr txBox="1"/>
          <p:nvPr/>
        </p:nvSpPr>
        <p:spPr>
          <a:xfrm>
            <a:off x="876300" y="1796504"/>
            <a:ext cx="9944100" cy="3108543"/>
          </a:xfrm>
          <a:prstGeom prst="rect">
            <a:avLst/>
          </a:prstGeom>
          <a:noFill/>
        </p:spPr>
        <p:txBody>
          <a:bodyPr wrap="square" rtlCol="0">
            <a:spAutoFit/>
          </a:bodyPr>
          <a:lstStyle/>
          <a:p>
            <a:pPr marL="457200" indent="-457200">
              <a:buFont typeface="Arial" panose="020B0604020202020204" pitchFamily="34" charset="0"/>
              <a:buChar char="•"/>
            </a:pPr>
            <a:r>
              <a:rPr lang="en-IN" sz="2800" b="1" dirty="0">
                <a:solidFill>
                  <a:srgbClr val="0070C0"/>
                </a:solidFill>
              </a:rPr>
              <a:t>Historical Stock market dataset: </a:t>
            </a:r>
            <a:r>
              <a:rPr lang="en-IN" sz="2800" dirty="0">
                <a:highlight>
                  <a:srgbClr val="FFFF00"/>
                </a:highlight>
              </a:rPr>
              <a:t>1985 - 2022</a:t>
            </a:r>
          </a:p>
          <a:p>
            <a:pPr marL="457200" indent="-457200">
              <a:buFont typeface="Arial" panose="020B0604020202020204" pitchFamily="34" charset="0"/>
              <a:buChar char="•"/>
            </a:pPr>
            <a:r>
              <a:rPr lang="en-IN" sz="2800" b="1" dirty="0">
                <a:solidFill>
                  <a:schemeClr val="tx2">
                    <a:lumMod val="75000"/>
                    <a:lumOff val="25000"/>
                  </a:schemeClr>
                </a:solidFill>
              </a:rPr>
              <a:t>Source</a:t>
            </a:r>
            <a:r>
              <a:rPr lang="en-IN" sz="2800" b="1" dirty="0">
                <a:solidFill>
                  <a:schemeClr val="tx1">
                    <a:lumMod val="85000"/>
                    <a:lumOff val="15000"/>
                  </a:schemeClr>
                </a:solidFill>
              </a:rPr>
              <a:t> : </a:t>
            </a:r>
            <a:r>
              <a:rPr lang="en-IN" sz="2800" b="1" dirty="0">
                <a:solidFill>
                  <a:srgbClr val="7030A0"/>
                </a:solidFill>
              </a:rPr>
              <a:t>Yahoo finance</a:t>
            </a:r>
            <a:endParaRPr lang="en-IN" sz="2800" dirty="0">
              <a:solidFill>
                <a:schemeClr val="accent2">
                  <a:lumMod val="75000"/>
                </a:schemeClr>
              </a:solidFill>
              <a:highlight>
                <a:srgbClr val="FFFF00"/>
              </a:highlight>
            </a:endParaRPr>
          </a:p>
          <a:p>
            <a:pPr marL="514350" indent="-514350">
              <a:buFont typeface="+mj-lt"/>
              <a:buAutoNum type="arabicPeriod"/>
            </a:pPr>
            <a:r>
              <a:rPr lang="en-IN" sz="2800" dirty="0"/>
              <a:t>Dow jones industrial average </a:t>
            </a:r>
          </a:p>
          <a:p>
            <a:pPr marL="514350" indent="-514350">
              <a:buFont typeface="+mj-lt"/>
              <a:buAutoNum type="arabicPeriod"/>
            </a:pPr>
            <a:r>
              <a:rPr lang="en-IN" sz="2800" dirty="0"/>
              <a:t>S&amp;P500 </a:t>
            </a:r>
          </a:p>
          <a:p>
            <a:pPr marL="514350" indent="-514350">
              <a:buFont typeface="+mj-lt"/>
              <a:buAutoNum type="arabicPeriod"/>
            </a:pPr>
            <a:r>
              <a:rPr lang="en-IN" sz="2800" dirty="0">
                <a:solidFill>
                  <a:schemeClr val="tx1">
                    <a:lumMod val="95000"/>
                    <a:lumOff val="5000"/>
                  </a:schemeClr>
                </a:solidFill>
              </a:rPr>
              <a:t>S&amp;P500 Healthcare Sector index</a:t>
            </a:r>
          </a:p>
          <a:p>
            <a:pPr marL="514350" indent="-514350">
              <a:buFont typeface="+mj-lt"/>
              <a:buAutoNum type="arabicPeriod"/>
            </a:pPr>
            <a:r>
              <a:rPr lang="en-IN" sz="2800" dirty="0">
                <a:solidFill>
                  <a:schemeClr val="tx1">
                    <a:lumMod val="95000"/>
                    <a:lumOff val="5000"/>
                  </a:schemeClr>
                </a:solidFill>
              </a:rPr>
              <a:t>S&amp;P500 Financial sector index</a:t>
            </a:r>
            <a:endParaRPr lang="en-IN" sz="2800" dirty="0"/>
          </a:p>
          <a:p>
            <a:endParaRPr lang="en-IN" sz="2800" dirty="0"/>
          </a:p>
        </p:txBody>
      </p:sp>
      <p:sp>
        <p:nvSpPr>
          <p:cNvPr id="8" name="TextBox 7">
            <a:extLst>
              <a:ext uri="{FF2B5EF4-FFF2-40B4-BE49-F238E27FC236}">
                <a16:creationId xmlns:a16="http://schemas.microsoft.com/office/drawing/2014/main" id="{77339542-9CED-2353-7A26-9900D788EB12}"/>
              </a:ext>
            </a:extLst>
          </p:cNvPr>
          <p:cNvSpPr txBox="1"/>
          <p:nvPr/>
        </p:nvSpPr>
        <p:spPr>
          <a:xfrm>
            <a:off x="876300" y="1273284"/>
            <a:ext cx="7162800" cy="523220"/>
          </a:xfrm>
          <a:prstGeom prst="rect">
            <a:avLst/>
          </a:prstGeom>
          <a:noFill/>
        </p:spPr>
        <p:txBody>
          <a:bodyPr wrap="square" rtlCol="0">
            <a:spAutoFit/>
          </a:bodyPr>
          <a:lstStyle/>
          <a:p>
            <a:r>
              <a:rPr lang="en-IN" sz="2800" b="1" dirty="0">
                <a:solidFill>
                  <a:schemeClr val="tx2">
                    <a:lumMod val="75000"/>
                    <a:lumOff val="25000"/>
                  </a:schemeClr>
                </a:solidFill>
              </a:rPr>
              <a:t>Data Type: Time Series Data</a:t>
            </a:r>
          </a:p>
        </p:txBody>
      </p:sp>
      <p:sp>
        <p:nvSpPr>
          <p:cNvPr id="9" name="TextBox 8">
            <a:extLst>
              <a:ext uri="{FF2B5EF4-FFF2-40B4-BE49-F238E27FC236}">
                <a16:creationId xmlns:a16="http://schemas.microsoft.com/office/drawing/2014/main" id="{C8AE1DD3-0616-7192-15D6-C415458DDC61}"/>
              </a:ext>
            </a:extLst>
          </p:cNvPr>
          <p:cNvSpPr txBox="1"/>
          <p:nvPr/>
        </p:nvSpPr>
        <p:spPr>
          <a:xfrm>
            <a:off x="876300" y="4570860"/>
            <a:ext cx="7810500" cy="264687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800" b="1" i="0" u="none" strike="noStrike" kern="1200" cap="none" spc="0" normalizeH="0" baseline="0" noProof="0" dirty="0">
                <a:ln>
                  <a:noFill/>
                </a:ln>
                <a:solidFill>
                  <a:srgbClr val="191B0E">
                    <a:lumMod val="75000"/>
                    <a:lumOff val="25000"/>
                  </a:srgbClr>
                </a:solidFill>
                <a:effectLst/>
                <a:uLnTx/>
                <a:uFillTx/>
                <a:latin typeface="Franklin Gothic Book" panose="020B0503020102020204"/>
                <a:ea typeface="+mn-ea"/>
                <a:cs typeface="+mn-cs"/>
              </a:rPr>
              <a:t>Data Type: Time Series Data</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2800" b="1" dirty="0">
                <a:solidFill>
                  <a:srgbClr val="0070C0"/>
                </a:solidFill>
              </a:rPr>
              <a:t>Inflation Data set : </a:t>
            </a:r>
            <a:r>
              <a:rPr lang="en-IN" sz="2800" dirty="0">
                <a:highlight>
                  <a:srgbClr val="FFFF00"/>
                </a:highlight>
              </a:rPr>
              <a:t>1985 – 2022</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2800" b="1" i="0" u="none" strike="noStrike" kern="1200" cap="none" spc="0" normalizeH="0" baseline="0" noProof="0" dirty="0">
                <a:ln>
                  <a:noFill/>
                </a:ln>
                <a:solidFill>
                  <a:srgbClr val="191B0E">
                    <a:lumMod val="75000"/>
                    <a:lumOff val="25000"/>
                  </a:srgbClr>
                </a:solidFill>
                <a:effectLst/>
                <a:uLnTx/>
                <a:uFillTx/>
                <a:latin typeface="Franklin Gothic Book" panose="020B0503020102020204"/>
                <a:ea typeface="+mn-ea"/>
                <a:cs typeface="+mn-cs"/>
              </a:rPr>
              <a:t>Source</a:t>
            </a:r>
            <a:r>
              <a:rPr kumimoji="0" lang="en-IN" sz="2800" b="1" i="0" u="none" strike="noStrike" kern="1200" cap="none" spc="0" normalizeH="0" baseline="0" noProof="0" dirty="0">
                <a:ln>
                  <a:noFill/>
                </a:ln>
                <a:solidFill>
                  <a:prstClr val="black">
                    <a:lumMod val="85000"/>
                    <a:lumOff val="15000"/>
                  </a:prstClr>
                </a:solidFill>
                <a:effectLst/>
                <a:uLnTx/>
                <a:uFillTx/>
                <a:latin typeface="Franklin Gothic Book" panose="020B0503020102020204"/>
                <a:ea typeface="+mn-ea"/>
                <a:cs typeface="+mn-cs"/>
              </a:rPr>
              <a:t> : </a:t>
            </a:r>
            <a:r>
              <a:rPr kumimoji="0" lang="en-US" sz="2800" b="1" i="0" u="none" strike="noStrike" kern="1200" cap="none" spc="0" normalizeH="0" baseline="0" noProof="0" dirty="0">
                <a:ln>
                  <a:noFill/>
                </a:ln>
                <a:solidFill>
                  <a:schemeClr val="accent5">
                    <a:lumMod val="75000"/>
                  </a:schemeClr>
                </a:solidFill>
                <a:effectLst/>
                <a:uLnTx/>
                <a:uFillTx/>
                <a:latin typeface="Franklin Gothic Book" panose="020B0503020102020204"/>
                <a:ea typeface="+mn-ea"/>
                <a:cs typeface="+mn-cs"/>
              </a:rPr>
              <a:t>US </a:t>
            </a:r>
            <a:r>
              <a:rPr lang="en-US" sz="2800" b="1" dirty="0">
                <a:solidFill>
                  <a:schemeClr val="accent5">
                    <a:lumMod val="75000"/>
                  </a:schemeClr>
                </a:solidFill>
                <a:latin typeface="Franklin Gothic Book" panose="020B0503020102020204"/>
              </a:rPr>
              <a:t>B</a:t>
            </a:r>
            <a:r>
              <a:rPr kumimoji="0" lang="en-US" sz="2800" b="1" i="0" u="none" strike="noStrike" kern="1200" cap="none" spc="0" normalizeH="0" baseline="0" noProof="0" dirty="0" err="1">
                <a:ln>
                  <a:noFill/>
                </a:ln>
                <a:solidFill>
                  <a:schemeClr val="accent5">
                    <a:lumMod val="75000"/>
                  </a:schemeClr>
                </a:solidFill>
                <a:effectLst/>
                <a:uLnTx/>
                <a:uFillTx/>
                <a:latin typeface="Franklin Gothic Book" panose="020B0503020102020204"/>
                <a:ea typeface="+mn-ea"/>
                <a:cs typeface="+mn-cs"/>
              </a:rPr>
              <a:t>ureau</a:t>
            </a:r>
            <a:r>
              <a:rPr kumimoji="0" lang="en-US" sz="2800" b="1" i="0" u="none" strike="noStrike" kern="1200" cap="none" spc="0" normalizeH="0" baseline="0" noProof="0" dirty="0">
                <a:ln>
                  <a:noFill/>
                </a:ln>
                <a:solidFill>
                  <a:schemeClr val="accent5">
                    <a:lumMod val="75000"/>
                  </a:schemeClr>
                </a:solidFill>
                <a:effectLst/>
                <a:uLnTx/>
                <a:uFillTx/>
                <a:latin typeface="Franklin Gothic Book" panose="020B0503020102020204"/>
                <a:ea typeface="+mn-ea"/>
                <a:cs typeface="+mn-cs"/>
              </a:rPr>
              <a:t> of</a:t>
            </a:r>
            <a:r>
              <a:rPr kumimoji="0" lang="en-US" sz="2800" b="1" i="0" u="none" strike="noStrike" kern="1200" cap="none" spc="0" normalizeH="0" baseline="0" noProof="0" dirty="0">
                <a:ln>
                  <a:noFill/>
                </a:ln>
                <a:solidFill>
                  <a:prstClr val="black">
                    <a:lumMod val="85000"/>
                    <a:lumOff val="15000"/>
                  </a:prstClr>
                </a:solidFill>
                <a:effectLst/>
                <a:uLnTx/>
                <a:uFillTx/>
                <a:latin typeface="Franklin Gothic Book" panose="020B0503020102020204"/>
                <a:ea typeface="+mn-ea"/>
                <a:cs typeface="+mn-cs"/>
              </a:rPr>
              <a:t> </a:t>
            </a:r>
            <a:r>
              <a:rPr lang="en-US" sz="2800" b="1" dirty="0">
                <a:solidFill>
                  <a:schemeClr val="accent6">
                    <a:lumMod val="50000"/>
                  </a:schemeClr>
                </a:solidFill>
                <a:latin typeface="Franklin Gothic Book" panose="020B0503020102020204"/>
              </a:rPr>
              <a:t>L</a:t>
            </a:r>
            <a:r>
              <a:rPr kumimoji="0" lang="en-US" sz="2800" b="1" i="0" u="none" strike="noStrike" kern="1200" cap="none" spc="0" normalizeH="0" baseline="0" noProof="0" dirty="0" err="1">
                <a:ln>
                  <a:noFill/>
                </a:ln>
                <a:solidFill>
                  <a:schemeClr val="accent6">
                    <a:lumMod val="50000"/>
                  </a:schemeClr>
                </a:solidFill>
                <a:effectLst/>
                <a:uLnTx/>
                <a:uFillTx/>
                <a:latin typeface="Franklin Gothic Book" panose="020B0503020102020204"/>
                <a:ea typeface="+mn-ea"/>
                <a:cs typeface="+mn-cs"/>
              </a:rPr>
              <a:t>abour</a:t>
            </a:r>
            <a:r>
              <a:rPr kumimoji="0" lang="en-US" sz="2800" b="1" i="0" u="none" strike="noStrike" kern="1200" cap="none" spc="0" normalizeH="0" baseline="0" noProof="0" dirty="0">
                <a:ln>
                  <a:noFill/>
                </a:ln>
                <a:solidFill>
                  <a:schemeClr val="accent6">
                    <a:lumMod val="50000"/>
                  </a:schemeClr>
                </a:solidFill>
                <a:effectLst/>
                <a:uLnTx/>
                <a:uFillTx/>
                <a:latin typeface="Franklin Gothic Book" panose="020B0503020102020204"/>
                <a:ea typeface="+mn-ea"/>
                <a:cs typeface="+mn-cs"/>
              </a:rPr>
              <a:t> Statistics</a:t>
            </a:r>
            <a:endParaRPr lang="en-IN" sz="2800" dirty="0">
              <a:solidFill>
                <a:schemeClr val="accent6">
                  <a:lumMod val="50000"/>
                </a:schemeClr>
              </a:solidFill>
              <a:highlight>
                <a:srgbClr val="FFFF00"/>
              </a:highlight>
            </a:endParaRPr>
          </a:p>
          <a:p>
            <a:pPr marL="514350" indent="-514350">
              <a:buFont typeface="+mj-lt"/>
              <a:buAutoNum type="arabicPeriod"/>
            </a:pPr>
            <a:r>
              <a:rPr kumimoji="0" lang="en-IN" sz="2800" b="0" i="0" u="none" strike="noStrike" kern="1200" cap="none" spc="0" normalizeH="0" baseline="0" noProof="0" dirty="0">
                <a:ln>
                  <a:noFill/>
                </a:ln>
                <a:solidFill>
                  <a:prstClr val="black"/>
                </a:solidFill>
                <a:effectLst/>
                <a:uLnTx/>
                <a:uFillTx/>
                <a:latin typeface="Franklin Gothic Book" panose="020B0503020102020204"/>
                <a:ea typeface="+mn-ea"/>
                <a:cs typeface="+mn-cs"/>
              </a:rPr>
              <a:t>Consumer Price index (CPI)</a:t>
            </a:r>
          </a:p>
          <a:p>
            <a:endParaRPr lang="en-IN" dirty="0"/>
          </a:p>
          <a:p>
            <a:endParaRPr lang="en-IN" dirty="0"/>
          </a:p>
          <a:p>
            <a:endParaRPr lang="en-IN" dirty="0"/>
          </a:p>
        </p:txBody>
      </p:sp>
      <p:pic>
        <p:nvPicPr>
          <p:cNvPr id="22" name="Picture 21">
            <a:extLst>
              <a:ext uri="{FF2B5EF4-FFF2-40B4-BE49-F238E27FC236}">
                <a16:creationId xmlns:a16="http://schemas.microsoft.com/office/drawing/2014/main" id="{F46463CB-3E73-D1DE-1D6C-C3E34B1F3B2A}"/>
              </a:ext>
            </a:extLst>
          </p:cNvPr>
          <p:cNvPicPr>
            <a:picLocks noChangeAspect="1"/>
          </p:cNvPicPr>
          <p:nvPr/>
        </p:nvPicPr>
        <p:blipFill>
          <a:blip r:embed="rId3"/>
          <a:stretch>
            <a:fillRect/>
          </a:stretch>
        </p:blipFill>
        <p:spPr>
          <a:xfrm>
            <a:off x="11066623" y="1498470"/>
            <a:ext cx="5424487" cy="3084960"/>
          </a:xfrm>
          <a:prstGeom prst="rect">
            <a:avLst/>
          </a:prstGeom>
        </p:spPr>
      </p:pic>
      <p:sp>
        <p:nvSpPr>
          <p:cNvPr id="23" name="TextBox 22">
            <a:extLst>
              <a:ext uri="{FF2B5EF4-FFF2-40B4-BE49-F238E27FC236}">
                <a16:creationId xmlns:a16="http://schemas.microsoft.com/office/drawing/2014/main" id="{C04399F3-6A62-AE34-D252-3D7AB36E3F31}"/>
              </a:ext>
            </a:extLst>
          </p:cNvPr>
          <p:cNvSpPr txBox="1"/>
          <p:nvPr/>
        </p:nvSpPr>
        <p:spPr>
          <a:xfrm>
            <a:off x="11353800" y="4762500"/>
            <a:ext cx="4388644" cy="369332"/>
          </a:xfrm>
          <a:prstGeom prst="rect">
            <a:avLst/>
          </a:prstGeom>
          <a:noFill/>
        </p:spPr>
        <p:txBody>
          <a:bodyPr wrap="square" rtlCol="0">
            <a:spAutoFit/>
          </a:bodyPr>
          <a:lstStyle/>
          <a:p>
            <a:r>
              <a:rPr lang="en-IN" dirty="0"/>
              <a:t>Example : S&amp;P 500 index Data set</a:t>
            </a:r>
          </a:p>
        </p:txBody>
      </p:sp>
      <p:sp>
        <p:nvSpPr>
          <p:cNvPr id="24" name="TextBox 23">
            <a:extLst>
              <a:ext uri="{FF2B5EF4-FFF2-40B4-BE49-F238E27FC236}">
                <a16:creationId xmlns:a16="http://schemas.microsoft.com/office/drawing/2014/main" id="{55444A96-AD3C-BE0F-A96B-CE24A3C2F88F}"/>
              </a:ext>
            </a:extLst>
          </p:cNvPr>
          <p:cNvSpPr txBox="1"/>
          <p:nvPr/>
        </p:nvSpPr>
        <p:spPr>
          <a:xfrm>
            <a:off x="876300" y="6674952"/>
            <a:ext cx="9105900" cy="181588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800" b="1" i="0" u="none" strike="noStrike" kern="1200" cap="none" spc="0" normalizeH="0" baseline="0" noProof="0" dirty="0">
                <a:ln>
                  <a:noFill/>
                </a:ln>
                <a:solidFill>
                  <a:srgbClr val="191B0E">
                    <a:lumMod val="75000"/>
                    <a:lumOff val="25000"/>
                  </a:srgbClr>
                </a:solidFill>
                <a:effectLst/>
                <a:uLnTx/>
                <a:uFillTx/>
                <a:latin typeface="Franklin Gothic Book" panose="020B0503020102020204"/>
                <a:ea typeface="+mn-ea"/>
                <a:cs typeface="+mn-cs"/>
              </a:rPr>
              <a:t>Data Type: Time Series Data</a:t>
            </a:r>
          </a:p>
          <a:p>
            <a:pPr marL="457200" indent="-457200">
              <a:buFont typeface="Arial" panose="020B0604020202020204" pitchFamily="34" charset="0"/>
              <a:buChar char="•"/>
              <a:defRPr/>
            </a:pPr>
            <a:r>
              <a:rPr kumimoji="0" lang="en-IN" sz="2800" b="1" i="0" u="none" strike="noStrike" kern="1200" cap="none" spc="0" normalizeH="0" baseline="0" noProof="0" dirty="0">
                <a:ln>
                  <a:noFill/>
                </a:ln>
                <a:solidFill>
                  <a:srgbClr val="191B0E">
                    <a:lumMod val="75000"/>
                    <a:lumOff val="25000"/>
                  </a:srgbClr>
                </a:solidFill>
                <a:effectLst/>
                <a:uLnTx/>
                <a:uFillTx/>
                <a:latin typeface="Franklin Gothic Book" panose="020B0503020102020204"/>
                <a:ea typeface="+mn-ea"/>
                <a:cs typeface="+mn-cs"/>
              </a:rPr>
              <a:t>Source</a:t>
            </a:r>
            <a:r>
              <a:rPr kumimoji="0" lang="en-IN" sz="2800" b="1" i="0" u="none" strike="noStrike" kern="1200" cap="none" spc="0" normalizeH="0" baseline="0" noProof="0" dirty="0">
                <a:ln>
                  <a:noFill/>
                </a:ln>
                <a:solidFill>
                  <a:prstClr val="black">
                    <a:lumMod val="85000"/>
                    <a:lumOff val="15000"/>
                  </a:prstClr>
                </a:solidFill>
                <a:effectLst/>
                <a:uLnTx/>
                <a:uFillTx/>
                <a:latin typeface="Franklin Gothic Book" panose="020B0503020102020204"/>
                <a:ea typeface="+mn-ea"/>
                <a:cs typeface="+mn-cs"/>
              </a:rPr>
              <a:t> : </a:t>
            </a:r>
            <a:r>
              <a:rPr kumimoji="0" lang="en-IN" sz="2800" b="1" i="0" u="none" strike="noStrike" kern="1200" cap="none" spc="0" normalizeH="0" baseline="0" noProof="0" dirty="0">
                <a:ln>
                  <a:noFill/>
                </a:ln>
                <a:solidFill>
                  <a:schemeClr val="accent5">
                    <a:lumMod val="75000"/>
                  </a:schemeClr>
                </a:solidFill>
                <a:effectLst/>
                <a:uLnTx/>
                <a:uFillTx/>
                <a:latin typeface="Franklin Gothic Book" panose="020B0503020102020204"/>
                <a:ea typeface="+mn-ea"/>
                <a:cs typeface="+mn-cs"/>
              </a:rPr>
              <a:t>U.S Bureau of </a:t>
            </a:r>
            <a:r>
              <a:rPr kumimoji="0" lang="en-IN" sz="2800" b="1" i="0" u="none" strike="noStrike" kern="1200" cap="none" spc="0" normalizeH="0" baseline="0" noProof="0" dirty="0" err="1">
                <a:ln>
                  <a:noFill/>
                </a:ln>
                <a:solidFill>
                  <a:schemeClr val="accent6">
                    <a:lumMod val="50000"/>
                  </a:schemeClr>
                </a:solidFill>
                <a:effectLst/>
                <a:uLnTx/>
                <a:uFillTx/>
                <a:latin typeface="Franklin Gothic Book" panose="020B0503020102020204"/>
                <a:ea typeface="+mn-ea"/>
                <a:cs typeface="+mn-cs"/>
              </a:rPr>
              <a:t>Economis</a:t>
            </a:r>
            <a:r>
              <a:rPr kumimoji="0" lang="en-IN" sz="2800" b="1" i="0" u="none" strike="noStrike" kern="1200" cap="none" spc="0" normalizeH="0" baseline="0" noProof="0" dirty="0">
                <a:ln>
                  <a:noFill/>
                </a:ln>
                <a:solidFill>
                  <a:schemeClr val="accent6">
                    <a:lumMod val="50000"/>
                  </a:schemeClr>
                </a:solidFill>
                <a:effectLst/>
                <a:uLnTx/>
                <a:uFillTx/>
                <a:latin typeface="Franklin Gothic Book" panose="020B0503020102020204"/>
                <a:ea typeface="+mn-ea"/>
                <a:cs typeface="+mn-cs"/>
              </a:rPr>
              <a:t> Analysis</a:t>
            </a:r>
            <a:endParaRPr lang="en-US" sz="2800" b="1" dirty="0">
              <a:solidFill>
                <a:schemeClr val="accent6">
                  <a:lumMod val="50000"/>
                </a:schemeClr>
              </a:solidFill>
              <a:latin typeface="Franklin Gothic Book" panose="020B0503020102020204"/>
            </a:endParaRPr>
          </a:p>
          <a:p>
            <a:pPr marL="514350" indent="-514350">
              <a:buFont typeface="+mj-lt"/>
              <a:buAutoNum type="arabicPeriod"/>
              <a:defRPr/>
            </a:pPr>
            <a:r>
              <a:rPr lang="en-IN" sz="2800" dirty="0">
                <a:solidFill>
                  <a:schemeClr val="tx1">
                    <a:lumMod val="95000"/>
                    <a:lumOff val="5000"/>
                  </a:schemeClr>
                </a:solidFill>
              </a:rPr>
              <a:t>USA Gross Domestic Product (GDP) per year</a:t>
            </a:r>
            <a:endParaRPr lang="en-IN" sz="2800" dirty="0">
              <a:latin typeface="Franklin Gothic Book" panose="020B050302010202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2800" b="1" i="0" u="none" strike="noStrike" kern="1200" cap="none" spc="0" normalizeH="0" baseline="0" noProof="0" dirty="0">
              <a:ln>
                <a:noFill/>
              </a:ln>
              <a:solidFill>
                <a:srgbClr val="191B0E">
                  <a:lumMod val="75000"/>
                  <a:lumOff val="25000"/>
                </a:srgbClr>
              </a:solidFill>
              <a:effectLst/>
              <a:uLnTx/>
              <a:uFillTx/>
              <a:latin typeface="Franklin Gothic Book" panose="020B0503020102020204"/>
              <a:ea typeface="+mn-ea"/>
              <a:cs typeface="+mn-cs"/>
            </a:endParaRPr>
          </a:p>
        </p:txBody>
      </p:sp>
      <p:pic>
        <p:nvPicPr>
          <p:cNvPr id="26" name="Picture 25">
            <a:extLst>
              <a:ext uri="{FF2B5EF4-FFF2-40B4-BE49-F238E27FC236}">
                <a16:creationId xmlns:a16="http://schemas.microsoft.com/office/drawing/2014/main" id="{65F94075-00A4-2292-7042-3D41C8CA5D13}"/>
              </a:ext>
            </a:extLst>
          </p:cNvPr>
          <p:cNvPicPr>
            <a:picLocks noChangeAspect="1"/>
          </p:cNvPicPr>
          <p:nvPr/>
        </p:nvPicPr>
        <p:blipFill>
          <a:blip r:embed="rId4"/>
          <a:stretch>
            <a:fillRect/>
          </a:stretch>
        </p:blipFill>
        <p:spPr>
          <a:xfrm>
            <a:off x="11163300" y="5703572"/>
            <a:ext cx="4686300" cy="3084958"/>
          </a:xfrm>
          <a:prstGeom prst="rect">
            <a:avLst/>
          </a:prstGeom>
        </p:spPr>
      </p:pic>
      <p:sp>
        <p:nvSpPr>
          <p:cNvPr id="27" name="TextBox 26">
            <a:extLst>
              <a:ext uri="{FF2B5EF4-FFF2-40B4-BE49-F238E27FC236}">
                <a16:creationId xmlns:a16="http://schemas.microsoft.com/office/drawing/2014/main" id="{47E20EA4-CCEA-99B1-A4CC-450921665B84}"/>
              </a:ext>
            </a:extLst>
          </p:cNvPr>
          <p:cNvSpPr txBox="1"/>
          <p:nvPr/>
        </p:nvSpPr>
        <p:spPr>
          <a:xfrm>
            <a:off x="12040076" y="8888968"/>
            <a:ext cx="4388644" cy="369332"/>
          </a:xfrm>
          <a:prstGeom prst="rect">
            <a:avLst/>
          </a:prstGeom>
          <a:noFill/>
        </p:spPr>
        <p:txBody>
          <a:bodyPr wrap="square" rtlCol="0">
            <a:spAutoFit/>
          </a:bodyPr>
          <a:lstStyle/>
          <a:p>
            <a:r>
              <a:rPr lang="en-IN" dirty="0"/>
              <a:t>Example : USA GDP per year</a:t>
            </a:r>
          </a:p>
        </p:txBody>
      </p:sp>
    </p:spTree>
    <p:extLst>
      <p:ext uri="{BB962C8B-B14F-4D97-AF65-F5344CB8AC3E}">
        <p14:creationId xmlns:p14="http://schemas.microsoft.com/office/powerpoint/2010/main" val="2169764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ppt_x"/>
                                          </p:val>
                                        </p:tav>
                                        <p:tav tm="100000">
                                          <p:val>
                                            <p:strVal val="#ppt_x"/>
                                          </p:val>
                                        </p:tav>
                                      </p:tavLst>
                                    </p:anim>
                                    <p:anim calcmode="lin" valueType="num">
                                      <p:cBhvr additive="base">
                                        <p:cTn id="1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B53F275D-5A41-1B6E-A6EE-2D92D82C4F04}"/>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IN" sz="5000"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6EE1262D-7F30-145F-E141-2D65B61412D5}"/>
              </a:ext>
            </a:extLst>
          </p:cNvPr>
          <p:cNvSpPr txBox="1"/>
          <p:nvPr/>
        </p:nvSpPr>
        <p:spPr>
          <a:xfrm>
            <a:off x="914400" y="571500"/>
            <a:ext cx="7086600" cy="861774"/>
          </a:xfrm>
          <a:prstGeom prst="rect">
            <a:avLst/>
          </a:prstGeom>
          <a:noFill/>
        </p:spPr>
        <p:txBody>
          <a:bodyPr wrap="square" rtlCol="0">
            <a:spAutoFit/>
          </a:bodyPr>
          <a:lstStyle/>
          <a:p>
            <a:r>
              <a:rPr lang="en-IN" sz="5000" b="1" dirty="0">
                <a:solidFill>
                  <a:schemeClr val="tx1">
                    <a:lumMod val="85000"/>
                    <a:lumOff val="15000"/>
                  </a:schemeClr>
                </a:solidFill>
                <a:effectLst>
                  <a:outerShdw blurRad="38100" dist="38100" dir="2700000" algn="tl">
                    <a:srgbClr val="000000">
                      <a:alpha val="43137"/>
                    </a:srgbClr>
                  </a:outerShdw>
                </a:effectLst>
                <a:latin typeface="+mj-lt"/>
              </a:rPr>
              <a:t>Anticipated Outcomes:</a:t>
            </a:r>
          </a:p>
        </p:txBody>
      </p:sp>
      <p:sp>
        <p:nvSpPr>
          <p:cNvPr id="6" name="TextBox 5">
            <a:extLst>
              <a:ext uri="{FF2B5EF4-FFF2-40B4-BE49-F238E27FC236}">
                <a16:creationId xmlns:a16="http://schemas.microsoft.com/office/drawing/2014/main" id="{C52C64C5-4381-BC79-271A-56E17166B3AE}"/>
              </a:ext>
            </a:extLst>
          </p:cNvPr>
          <p:cNvSpPr txBox="1"/>
          <p:nvPr/>
        </p:nvSpPr>
        <p:spPr>
          <a:xfrm>
            <a:off x="861060" y="1837164"/>
            <a:ext cx="10020300" cy="1384995"/>
          </a:xfrm>
          <a:prstGeom prst="rect">
            <a:avLst/>
          </a:prstGeom>
          <a:noFill/>
        </p:spPr>
        <p:txBody>
          <a:bodyPr wrap="square" rtlCol="0">
            <a:spAutoFit/>
          </a:bodyPr>
          <a:lstStyle/>
          <a:p>
            <a:r>
              <a:rPr lang="en-IN" sz="2800" b="1" dirty="0">
                <a:solidFill>
                  <a:schemeClr val="tx2">
                    <a:lumMod val="75000"/>
                    <a:lumOff val="25000"/>
                  </a:schemeClr>
                </a:solidFill>
              </a:rPr>
              <a:t>Hypothesis Testing:</a:t>
            </a:r>
          </a:p>
          <a:p>
            <a:r>
              <a:rPr lang="en-US" sz="2800" dirty="0"/>
              <a:t>We will conduct hypothesis tests to determine if specific inflation levels significantly influence stock market behavior.</a:t>
            </a:r>
            <a:endParaRPr lang="en-IN" sz="2800" b="1" dirty="0">
              <a:solidFill>
                <a:schemeClr val="tx1">
                  <a:lumMod val="95000"/>
                  <a:lumOff val="5000"/>
                </a:schemeClr>
              </a:solidFill>
            </a:endParaRPr>
          </a:p>
        </p:txBody>
      </p:sp>
      <p:pic>
        <p:nvPicPr>
          <p:cNvPr id="8" name="Picture 7">
            <a:extLst>
              <a:ext uri="{FF2B5EF4-FFF2-40B4-BE49-F238E27FC236}">
                <a16:creationId xmlns:a16="http://schemas.microsoft.com/office/drawing/2014/main" id="{DFAB2B65-DFD7-AA00-0C3A-E7DAC2EB389B}"/>
              </a:ext>
              <a:ext uri="{C183D7F6-B498-43B3-948B-1728B52AA6E4}">
                <adec:decorative xmlns:adec="http://schemas.microsoft.com/office/drawing/2017/decorative" val="1"/>
              </a:ext>
            </a:extLst>
          </p:cNvPr>
          <p:cNvPicPr>
            <a:picLocks noChangeAspect="1"/>
          </p:cNvPicPr>
          <p:nvPr/>
        </p:nvPicPr>
        <p:blipFill rotWithShape="1">
          <a:blip r:embed="rId3">
            <a:alphaModFix amt="50000"/>
          </a:blip>
          <a:srcRect t="9977" r="1" b="1"/>
          <a:stretch/>
        </p:blipFill>
        <p:spPr>
          <a:xfrm>
            <a:off x="10911840" y="0"/>
            <a:ext cx="7406640" cy="10287000"/>
          </a:xfrm>
          <a:prstGeom prst="rect">
            <a:avLst/>
          </a:prstGeom>
        </p:spPr>
      </p:pic>
      <p:sp>
        <p:nvSpPr>
          <p:cNvPr id="7" name="TextBox 6">
            <a:extLst>
              <a:ext uri="{FF2B5EF4-FFF2-40B4-BE49-F238E27FC236}">
                <a16:creationId xmlns:a16="http://schemas.microsoft.com/office/drawing/2014/main" id="{E3DA4977-C196-3420-9C53-27E6A2784BF8}"/>
              </a:ext>
            </a:extLst>
          </p:cNvPr>
          <p:cNvSpPr txBox="1"/>
          <p:nvPr/>
        </p:nvSpPr>
        <p:spPr>
          <a:xfrm>
            <a:off x="914400" y="6682561"/>
            <a:ext cx="10050780" cy="1384995"/>
          </a:xfrm>
          <a:prstGeom prst="rect">
            <a:avLst/>
          </a:prstGeom>
          <a:noFill/>
        </p:spPr>
        <p:txBody>
          <a:bodyPr wrap="square" rtlCol="0">
            <a:spAutoFit/>
          </a:bodyPr>
          <a:lstStyle/>
          <a:p>
            <a:r>
              <a:rPr lang="en-IN" sz="2800" b="1" dirty="0">
                <a:solidFill>
                  <a:schemeClr val="tx2">
                    <a:lumMod val="75000"/>
                    <a:lumOff val="25000"/>
                  </a:schemeClr>
                </a:solidFill>
              </a:rPr>
              <a:t>Predictive analysis:</a:t>
            </a:r>
          </a:p>
          <a:p>
            <a:r>
              <a:rPr lang="en-US" sz="2800" dirty="0"/>
              <a:t>We will predict the Stock Prices using the historical data against the Different Inflation rates.</a:t>
            </a:r>
            <a:endParaRPr lang="en-IN" sz="2800" b="1" dirty="0">
              <a:solidFill>
                <a:schemeClr val="tx1">
                  <a:lumMod val="95000"/>
                  <a:lumOff val="5000"/>
                </a:schemeClr>
              </a:solidFill>
            </a:endParaRPr>
          </a:p>
        </p:txBody>
      </p:sp>
      <p:sp>
        <p:nvSpPr>
          <p:cNvPr id="10" name="TextBox 9">
            <a:extLst>
              <a:ext uri="{FF2B5EF4-FFF2-40B4-BE49-F238E27FC236}">
                <a16:creationId xmlns:a16="http://schemas.microsoft.com/office/drawing/2014/main" id="{63BC7E75-9612-B006-4F45-FB0C39CF06E8}"/>
              </a:ext>
            </a:extLst>
          </p:cNvPr>
          <p:cNvSpPr txBox="1"/>
          <p:nvPr/>
        </p:nvSpPr>
        <p:spPr>
          <a:xfrm>
            <a:off x="914400" y="4152900"/>
            <a:ext cx="10050780" cy="1384995"/>
          </a:xfrm>
          <a:prstGeom prst="rect">
            <a:avLst/>
          </a:prstGeom>
          <a:noFill/>
        </p:spPr>
        <p:txBody>
          <a:bodyPr wrap="square" rtlCol="0">
            <a:spAutoFit/>
          </a:bodyPr>
          <a:lstStyle/>
          <a:p>
            <a:r>
              <a:rPr lang="en-IN" sz="2800" b="1" dirty="0">
                <a:solidFill>
                  <a:schemeClr val="tx2">
                    <a:lumMod val="75000"/>
                    <a:lumOff val="25000"/>
                  </a:schemeClr>
                </a:solidFill>
              </a:rPr>
              <a:t>Regression Models:</a:t>
            </a:r>
          </a:p>
          <a:p>
            <a:r>
              <a:rPr lang="en-US" sz="2800" dirty="0"/>
              <a:t>By using regression models, we will be able to measure the relationship between Inflation rates and Stock market.</a:t>
            </a:r>
            <a:endParaRPr lang="en-IN" sz="2800" b="1" dirty="0">
              <a:solidFill>
                <a:schemeClr val="tx1">
                  <a:lumMod val="95000"/>
                  <a:lumOff val="5000"/>
                </a:schemeClr>
              </a:solidFill>
            </a:endParaRPr>
          </a:p>
        </p:txBody>
      </p:sp>
    </p:spTree>
    <p:extLst>
      <p:ext uri="{BB962C8B-B14F-4D97-AF65-F5344CB8AC3E}">
        <p14:creationId xmlns:p14="http://schemas.microsoft.com/office/powerpoint/2010/main" val="96969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1725A5AB-1860-A922-386C-A6B08570BC8D}"/>
              </a:ext>
            </a:extLst>
          </p:cNvPr>
          <p:cNvSpPr/>
          <p:nvPr/>
        </p:nvSpPr>
        <p:spPr>
          <a:xfrm>
            <a:off x="0" y="-8603"/>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IN" sz="5000"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9DCA12C0-D1A4-41BF-D88B-C2636951C289}"/>
              </a:ext>
            </a:extLst>
          </p:cNvPr>
          <p:cNvSpPr txBox="1"/>
          <p:nvPr/>
        </p:nvSpPr>
        <p:spPr>
          <a:xfrm>
            <a:off x="914400" y="571500"/>
            <a:ext cx="8382000" cy="861774"/>
          </a:xfrm>
          <a:prstGeom prst="rect">
            <a:avLst/>
          </a:prstGeom>
          <a:noFill/>
        </p:spPr>
        <p:txBody>
          <a:bodyPr wrap="square" rtlCol="0">
            <a:spAutoFit/>
          </a:bodyPr>
          <a:lstStyle/>
          <a:p>
            <a:r>
              <a:rPr lang="en-IN" sz="5000" b="1" dirty="0">
                <a:solidFill>
                  <a:schemeClr val="tx1">
                    <a:lumMod val="85000"/>
                    <a:lumOff val="15000"/>
                  </a:schemeClr>
                </a:solidFill>
                <a:effectLst>
                  <a:outerShdw blurRad="38100" dist="38100" dir="2700000" algn="tl">
                    <a:srgbClr val="000000">
                      <a:alpha val="43137"/>
                    </a:srgbClr>
                  </a:outerShdw>
                </a:effectLst>
                <a:latin typeface="+mj-lt"/>
              </a:rPr>
              <a:t>Challenges and Questions</a:t>
            </a:r>
          </a:p>
        </p:txBody>
      </p:sp>
      <p:sp>
        <p:nvSpPr>
          <p:cNvPr id="6" name="TextBox 5">
            <a:extLst>
              <a:ext uri="{FF2B5EF4-FFF2-40B4-BE49-F238E27FC236}">
                <a16:creationId xmlns:a16="http://schemas.microsoft.com/office/drawing/2014/main" id="{A212C8A6-EC50-DB90-E736-29E96076A635}"/>
              </a:ext>
            </a:extLst>
          </p:cNvPr>
          <p:cNvSpPr txBox="1"/>
          <p:nvPr/>
        </p:nvSpPr>
        <p:spPr>
          <a:xfrm>
            <a:off x="1143000" y="2431494"/>
            <a:ext cx="9753600" cy="2062103"/>
          </a:xfrm>
          <a:prstGeom prst="rect">
            <a:avLst/>
          </a:prstGeom>
          <a:noFill/>
        </p:spPr>
        <p:txBody>
          <a:bodyPr wrap="square" rtlCol="0">
            <a:spAutoFit/>
          </a:bodyPr>
          <a:lstStyle/>
          <a:p>
            <a:pPr marL="457200" indent="-457200">
              <a:buFont typeface="Arial" panose="020B0604020202020204" pitchFamily="34" charset="0"/>
              <a:buChar char="•"/>
            </a:pPr>
            <a:r>
              <a:rPr lang="en-IN" sz="3200" dirty="0"/>
              <a:t>Cleaning the data</a:t>
            </a:r>
          </a:p>
          <a:p>
            <a:pPr marL="457200" indent="-457200">
              <a:buFont typeface="Arial" panose="020B0604020202020204" pitchFamily="34" charset="0"/>
              <a:buChar char="•"/>
            </a:pPr>
            <a:r>
              <a:rPr lang="en-IN" sz="3200" dirty="0"/>
              <a:t>Data Integration : Combining multiple datasets</a:t>
            </a:r>
          </a:p>
          <a:p>
            <a:pPr marL="457200" indent="-457200">
              <a:buFont typeface="Arial" panose="020B0604020202020204" pitchFamily="34" charset="0"/>
              <a:buChar char="•"/>
            </a:pPr>
            <a:r>
              <a:rPr lang="en-IN" sz="3200" dirty="0"/>
              <a:t>Is the data from 1985 necessary for accurate prediction??</a:t>
            </a:r>
          </a:p>
        </p:txBody>
      </p:sp>
      <p:pic>
        <p:nvPicPr>
          <p:cNvPr id="8" name="Picture 7">
            <a:extLst>
              <a:ext uri="{FF2B5EF4-FFF2-40B4-BE49-F238E27FC236}">
                <a16:creationId xmlns:a16="http://schemas.microsoft.com/office/drawing/2014/main" id="{49298360-11D1-A2D3-F3C9-FBD0662F6B90}"/>
              </a:ext>
            </a:extLst>
          </p:cNvPr>
          <p:cNvPicPr>
            <a:picLocks noChangeAspect="1"/>
          </p:cNvPicPr>
          <p:nvPr/>
        </p:nvPicPr>
        <p:blipFill>
          <a:blip r:embed="rId3"/>
          <a:stretch>
            <a:fillRect/>
          </a:stretch>
        </p:blipFill>
        <p:spPr>
          <a:xfrm>
            <a:off x="8510587" y="202287"/>
            <a:ext cx="1571625" cy="1600200"/>
          </a:xfrm>
          <a:prstGeom prst="rect">
            <a:avLst/>
          </a:prstGeom>
        </p:spPr>
      </p:pic>
      <p:pic>
        <p:nvPicPr>
          <p:cNvPr id="2" name="Picture 1">
            <a:extLst>
              <a:ext uri="{FF2B5EF4-FFF2-40B4-BE49-F238E27FC236}">
                <a16:creationId xmlns:a16="http://schemas.microsoft.com/office/drawing/2014/main" id="{B263FC36-5E02-E47D-E13B-E09C26703863}"/>
              </a:ext>
              <a:ext uri="{C183D7F6-B498-43B3-948B-1728B52AA6E4}">
                <adec:decorative xmlns:adec="http://schemas.microsoft.com/office/drawing/2017/decorative" val="1"/>
              </a:ext>
            </a:extLst>
          </p:cNvPr>
          <p:cNvPicPr>
            <a:picLocks noChangeAspect="1"/>
          </p:cNvPicPr>
          <p:nvPr/>
        </p:nvPicPr>
        <p:blipFill rotWithShape="1">
          <a:blip r:embed="rId4">
            <a:alphaModFix amt="50000"/>
          </a:blip>
          <a:srcRect t="9977" r="1" b="1"/>
          <a:stretch/>
        </p:blipFill>
        <p:spPr>
          <a:xfrm>
            <a:off x="10873740" y="-8603"/>
            <a:ext cx="7406640" cy="10287000"/>
          </a:xfrm>
          <a:prstGeom prst="rect">
            <a:avLst/>
          </a:prstGeom>
        </p:spPr>
      </p:pic>
    </p:spTree>
    <p:extLst>
      <p:ext uri="{BB962C8B-B14F-4D97-AF65-F5344CB8AC3E}">
        <p14:creationId xmlns:p14="http://schemas.microsoft.com/office/powerpoint/2010/main" val="1385744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2700" dirty="0">
              <a:solidFill>
                <a:prstClr val="white"/>
              </a:solidFill>
              <a:latin typeface="Franklin Gothic Book" panose="020B0503020102020204"/>
            </a:endParaRPr>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15"/>
            <a:ext cx="18287970" cy="10286985"/>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8505219" y="5565376"/>
            <a:ext cx="3197199" cy="2746355"/>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pPr defTabSz="685800"/>
            <a:endParaRPr lang="en-IN" sz="2700">
              <a:solidFill>
                <a:prstClr val="black"/>
              </a:solidFill>
              <a:latin typeface="Franklin Gothic Book" panose="020B0503020102020204"/>
            </a:endParaRPr>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7006" y="6250133"/>
            <a:ext cx="8411862" cy="3060099"/>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2700" dirty="0">
              <a:solidFill>
                <a:prstClr val="white"/>
              </a:solidFill>
              <a:latin typeface="Franklin Gothic Book" panose="020B0503020102020204"/>
            </a:endParaRPr>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9447016" y="6499514"/>
            <a:ext cx="7902266" cy="1629356"/>
          </a:xfrm>
        </p:spPr>
        <p:txBody>
          <a:bodyPr>
            <a:normAutofit/>
          </a:bodyPr>
          <a:lstStyle/>
          <a:p>
            <a:pPr algn="l"/>
            <a:r>
              <a:rPr lang="en-US" sz="5400" b="1" dirty="0">
                <a:solidFill>
                  <a:srgbClr val="FFFFFF"/>
                </a:solidFill>
              </a:rPr>
              <a:t>THANK YOU</a:t>
            </a:r>
          </a:p>
        </p:txBody>
      </p:sp>
    </p:spTree>
    <p:extLst>
      <p:ext uri="{BB962C8B-B14F-4D97-AF65-F5344CB8AC3E}">
        <p14:creationId xmlns:p14="http://schemas.microsoft.com/office/powerpoint/2010/main" val="2165150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80">
                                          <p:stCondLst>
                                            <p:cond delay="0"/>
                                          </p:stCondLst>
                                        </p:cTn>
                                        <p:tgtEl>
                                          <p:spTgt spid="23"/>
                                        </p:tgtEl>
                                      </p:cBhvr>
                                    </p:animEffect>
                                    <p:anim calcmode="lin" valueType="num">
                                      <p:cBhvr>
                                        <p:cTn id="8" dur="1822" tmFilter="0,0; 0.14,0.36; 0.43,0.73; 0.71,0.91; 1.0,1.0">
                                          <p:stCondLst>
                                            <p:cond delay="0"/>
                                          </p:stCondLst>
                                        </p:cTn>
                                        <p:tgtEl>
                                          <p:spTgt spid="2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3"/>
                                        </p:tgtEl>
                                        <p:attrNameLst>
                                          <p:attrName>ppt_y</p:attrName>
                                        </p:attrNameLst>
                                      </p:cBhvr>
                                      <p:tavLst>
                                        <p:tav tm="0" fmla="#ppt_y-sin(pi*$)/81">
                                          <p:val>
                                            <p:fltVal val="0"/>
                                          </p:val>
                                        </p:tav>
                                        <p:tav tm="100000">
                                          <p:val>
                                            <p:fltVal val="1"/>
                                          </p:val>
                                        </p:tav>
                                      </p:tavLst>
                                    </p:anim>
                                    <p:animScale>
                                      <p:cBhvr>
                                        <p:cTn id="13" dur="26">
                                          <p:stCondLst>
                                            <p:cond delay="650"/>
                                          </p:stCondLst>
                                        </p:cTn>
                                        <p:tgtEl>
                                          <p:spTgt spid="23"/>
                                        </p:tgtEl>
                                      </p:cBhvr>
                                      <p:to x="100000" y="60000"/>
                                    </p:animScale>
                                    <p:animScale>
                                      <p:cBhvr>
                                        <p:cTn id="14" dur="166" decel="50000">
                                          <p:stCondLst>
                                            <p:cond delay="676"/>
                                          </p:stCondLst>
                                        </p:cTn>
                                        <p:tgtEl>
                                          <p:spTgt spid="23"/>
                                        </p:tgtEl>
                                      </p:cBhvr>
                                      <p:to x="100000" y="100000"/>
                                    </p:animScale>
                                    <p:animScale>
                                      <p:cBhvr>
                                        <p:cTn id="15" dur="26">
                                          <p:stCondLst>
                                            <p:cond delay="1312"/>
                                          </p:stCondLst>
                                        </p:cTn>
                                        <p:tgtEl>
                                          <p:spTgt spid="23"/>
                                        </p:tgtEl>
                                      </p:cBhvr>
                                      <p:to x="100000" y="80000"/>
                                    </p:animScale>
                                    <p:animScale>
                                      <p:cBhvr>
                                        <p:cTn id="16" dur="166" decel="50000">
                                          <p:stCondLst>
                                            <p:cond delay="1338"/>
                                          </p:stCondLst>
                                        </p:cTn>
                                        <p:tgtEl>
                                          <p:spTgt spid="23"/>
                                        </p:tgtEl>
                                      </p:cBhvr>
                                      <p:to x="100000" y="100000"/>
                                    </p:animScale>
                                    <p:animScale>
                                      <p:cBhvr>
                                        <p:cTn id="17" dur="26">
                                          <p:stCondLst>
                                            <p:cond delay="1642"/>
                                          </p:stCondLst>
                                        </p:cTn>
                                        <p:tgtEl>
                                          <p:spTgt spid="23"/>
                                        </p:tgtEl>
                                      </p:cBhvr>
                                      <p:to x="100000" y="90000"/>
                                    </p:animScale>
                                    <p:animScale>
                                      <p:cBhvr>
                                        <p:cTn id="18" dur="166" decel="50000">
                                          <p:stCondLst>
                                            <p:cond delay="1668"/>
                                          </p:stCondLst>
                                        </p:cTn>
                                        <p:tgtEl>
                                          <p:spTgt spid="23"/>
                                        </p:tgtEl>
                                      </p:cBhvr>
                                      <p:to x="100000" y="100000"/>
                                    </p:animScale>
                                    <p:animScale>
                                      <p:cBhvr>
                                        <p:cTn id="19" dur="26">
                                          <p:stCondLst>
                                            <p:cond delay="1808"/>
                                          </p:stCondLst>
                                        </p:cTn>
                                        <p:tgtEl>
                                          <p:spTgt spid="23"/>
                                        </p:tgtEl>
                                      </p:cBhvr>
                                      <p:to x="100000" y="95000"/>
                                    </p:animScale>
                                    <p:animScale>
                                      <p:cBhvr>
                                        <p:cTn id="20" dur="166" decel="50000">
                                          <p:stCondLst>
                                            <p:cond delay="1834"/>
                                          </p:stCondLst>
                                        </p:cTn>
                                        <p:tgtEl>
                                          <p:spTgt spid="2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424</TotalTime>
  <Words>323</Words>
  <Application>Microsoft Office PowerPoint</Application>
  <PresentationFormat>Custom</PresentationFormat>
  <Paragraphs>39</Paragraphs>
  <Slides>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Calibri</vt:lpstr>
      <vt:lpstr>Arial</vt:lpstr>
      <vt:lpstr>Public Sans</vt:lpstr>
      <vt:lpstr>Franklin Gothic Book</vt:lpstr>
      <vt:lpstr>Office Theme</vt:lpstr>
      <vt:lpstr>Crop</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Retro Markets and Finance Presentation</dc:title>
  <dc:creator>Anish</dc:creator>
  <cp:lastModifiedBy>Nemalikanti, Sai Anish</cp:lastModifiedBy>
  <cp:revision>9</cp:revision>
  <dcterms:created xsi:type="dcterms:W3CDTF">2006-08-16T00:00:00Z</dcterms:created>
  <dcterms:modified xsi:type="dcterms:W3CDTF">2024-11-17T06:21:12Z</dcterms:modified>
  <dc:identifier>DAFw7r0Hz64</dc:identifier>
</cp:coreProperties>
</file>

<file path=docProps/thumbnail.jpeg>
</file>